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0"/>
  </p:notesMasterIdLst>
  <p:sldIdLst>
    <p:sldId id="256" r:id="rId3"/>
    <p:sldId id="257" r:id="rId4"/>
    <p:sldId id="310" r:id="rId5"/>
    <p:sldId id="268" r:id="rId6"/>
    <p:sldId id="311" r:id="rId7"/>
    <p:sldId id="315" r:id="rId8"/>
    <p:sldId id="318" r:id="rId9"/>
    <p:sldId id="271" r:id="rId10"/>
    <p:sldId id="308" r:id="rId11"/>
    <p:sldId id="263" r:id="rId12"/>
    <p:sldId id="264" r:id="rId13"/>
    <p:sldId id="313" r:id="rId14"/>
    <p:sldId id="312" r:id="rId15"/>
    <p:sldId id="314" r:id="rId16"/>
    <p:sldId id="316" r:id="rId17"/>
    <p:sldId id="317" r:id="rId18"/>
    <p:sldId id="309" r:id="rId19"/>
  </p:sldIdLst>
  <p:sldSz cx="12192000" cy="6858000"/>
  <p:notesSz cx="6858000" cy="9144000"/>
  <p:embeddedFontLs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gzltpiUTUcJg5nQoULESw3NQbr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EC6F9E-C5DE-42E1-A45B-B83627761C29}">
  <a:tblStyle styleId="{1DEC6F9E-C5DE-42E1-A45B-B83627761C29}" styleName="Table_0">
    <a:wholeTbl>
      <a:tcTxStyle b="off" i="off">
        <a:font>
          <a:latin typeface="Calibri"/>
          <a:ea typeface="Calibri"/>
          <a:cs typeface="Calibri"/>
        </a:font>
        <a:schemeClr val="lt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3"/>
          </a:solidFill>
        </a:fill>
      </a:tcStyle>
    </a:wholeTbl>
    <a:band1H>
      <a:tcTxStyle/>
      <a:tcStyle>
        <a:tcBdr/>
        <a:fill>
          <a:solidFill>
            <a:srgbClr val="828282"/>
          </a:solidFill>
        </a:fill>
      </a:tcStyle>
    </a:band1H>
    <a:band2H>
      <a:tcTxStyle/>
      <a:tcStyle>
        <a:tcBdr/>
      </a:tcStyle>
    </a:band2H>
    <a:band1V>
      <a:tcTxStyle/>
      <a:tcStyle>
        <a:tcBdr/>
        <a:fill>
          <a:solidFill>
            <a:srgbClr val="828282"/>
          </a:solidFill>
        </a:fill>
      </a:tcStyle>
    </a:band1V>
    <a:band2V>
      <a:tcTxStyle/>
      <a:tcStyle>
        <a:tcBdr/>
      </a:tcStyle>
    </a:band2V>
    <a:lastCol>
      <a:tcTxStyle b="on" i="off"/>
      <a:tcStyle>
        <a:tcBdr>
          <a:left>
            <a:ln w="25400" cap="flat" cmpd="sng">
              <a:solidFill>
                <a:schemeClr val="lt1"/>
              </a:solidFill>
              <a:prstDash val="solid"/>
              <a:round/>
              <a:headEnd type="none" w="sm" len="sm"/>
              <a:tailEnd type="none" w="sm" len="sm"/>
            </a:ln>
          </a:left>
        </a:tcBdr>
        <a:fill>
          <a:solidFill>
            <a:srgbClr val="828282"/>
          </a:solidFill>
        </a:fill>
      </a:tcStyle>
    </a:lastCol>
    <a:firstCol>
      <a:tcTxStyle b="on" i="off"/>
      <a:tcStyle>
        <a:tcBdr>
          <a:right>
            <a:ln w="25400" cap="flat" cmpd="sng">
              <a:solidFill>
                <a:schemeClr val="lt1"/>
              </a:solidFill>
              <a:prstDash val="solid"/>
              <a:round/>
              <a:headEnd type="none" w="sm" len="sm"/>
              <a:tailEnd type="none" w="sm" len="sm"/>
            </a:ln>
          </a:right>
        </a:tcBdr>
        <a:fill>
          <a:solidFill>
            <a:srgbClr val="828282"/>
          </a:solidFill>
        </a:fill>
      </a:tcStyle>
    </a:firstCol>
    <a:lastRow>
      <a:tcTxStyle b="on" i="off"/>
      <a:tcStyle>
        <a:tcBdr>
          <a:top>
            <a:ln w="25400" cap="flat" cmpd="sng">
              <a:solidFill>
                <a:schemeClr val="lt1"/>
              </a:solidFill>
              <a:prstDash val="solid"/>
              <a:round/>
              <a:headEnd type="none" w="sm" len="sm"/>
              <a:tailEnd type="none" w="sm" len="sm"/>
            </a:ln>
          </a:top>
        </a:tcBdr>
        <a:fill>
          <a:solidFill>
            <a:srgbClr val="6C6C6C"/>
          </a:solidFill>
        </a:fill>
      </a:tcStyle>
    </a:lastRow>
    <a:seCell>
      <a:tcTxStyle/>
      <a:tcStyle>
        <a:tcBdr>
          <a:left>
            <a:ln w="9525" cap="flat" cmpd="sng">
              <a:solidFill>
                <a:srgbClr val="000000">
                  <a:alpha val="0"/>
                </a:srgbClr>
              </a:solidFill>
              <a:prstDash val="solid"/>
              <a:round/>
              <a:headEnd type="none" w="sm" len="sm"/>
              <a:tailEnd type="none" w="sm" len="sm"/>
            </a:ln>
          </a:left>
        </a:tcBdr>
      </a:tcStyle>
    </a:seCell>
    <a:swCell>
      <a:tcTxStyle/>
      <a:tcStyle>
        <a:tcBdr>
          <a:right>
            <a:ln w="9525" cap="flat" cmpd="sng">
              <a:solidFill>
                <a:srgbClr val="000000">
                  <a:alpha val="0"/>
                </a:srgbClr>
              </a:solidFill>
              <a:prstDash val="solid"/>
              <a:round/>
              <a:headEnd type="none" w="sm" len="sm"/>
              <a:tailEnd type="none" w="sm" len="sm"/>
            </a:ln>
          </a:right>
        </a:tcBdr>
      </a:tcStyle>
    </a:swCell>
    <a:firstRow>
      <a:tcTxStyle b="on" i="off"/>
      <a:tcStyle>
        <a:tcBdr>
          <a:bottom>
            <a:ln w="25400" cap="flat" cmpd="sng">
              <a:solidFill>
                <a:schemeClr val="lt1"/>
              </a:solidFill>
              <a:prstDash val="solid"/>
              <a:round/>
              <a:headEnd type="none" w="sm" len="sm"/>
              <a:tailEnd type="none" w="sm" len="sm"/>
            </a:ln>
          </a:bottom>
        </a:tcBdr>
        <a:fill>
          <a:solidFill>
            <a:schemeClr val="dk1"/>
          </a:solidFill>
        </a:fill>
      </a:tcStyle>
    </a:firstRow>
    <a:neCell>
      <a:tcTxStyle/>
      <a:tcStyle>
        <a:tcBdr>
          <a:left>
            <a:ln w="9525" cap="flat" cmpd="sng">
              <a:solidFill>
                <a:srgbClr val="000000">
                  <a:alpha val="0"/>
                </a:srgbClr>
              </a:solidFill>
              <a:prstDash val="solid"/>
              <a:round/>
              <a:headEnd type="none" w="sm" len="sm"/>
              <a:tailEnd type="none" w="sm" len="sm"/>
            </a:ln>
          </a:left>
        </a:tcBdr>
      </a:tcStyle>
    </a:neCell>
    <a:nwCell>
      <a:tcTxStyle/>
      <a:tcStyle>
        <a:tcBdr>
          <a:right>
            <a:ln w="9525" cap="flat" cmpd="sng">
              <a:solidFill>
                <a:srgbClr val="000000">
                  <a:alpha val="0"/>
                </a:srgbClr>
              </a:solidFill>
              <a:prstDash val="solid"/>
              <a:round/>
              <a:headEnd type="none" w="sm" len="sm"/>
              <a:tailEnd type="none" w="sm" len="sm"/>
            </a:ln>
          </a:right>
        </a:tcBdr>
      </a:tcStyle>
    </a:nwCell>
  </a:tblStyle>
  <a:tblStyle styleId="{80A2E2B2-DF38-40C6-B236-F8C65D927FBF}" styleName="Table_1">
    <a:wholeTbl>
      <a:tcTxStyle b="off" i="off">
        <a:font>
          <a:latin typeface="Calibri"/>
          <a:ea typeface="Calibri"/>
          <a:cs typeface="Calibri"/>
        </a:font>
        <a:schemeClr val="lt1"/>
      </a:tcTxStyle>
      <a:tcStyle>
        <a:tcBdr>
          <a:left>
            <a:ln w="9525" cap="flat" cmpd="sng">
              <a:solidFill>
                <a:srgbClr val="C3D4EB"/>
              </a:solidFill>
              <a:prstDash val="solid"/>
              <a:round/>
              <a:headEnd type="none" w="sm" len="sm"/>
              <a:tailEnd type="none" w="sm" len="sm"/>
            </a:ln>
          </a:left>
          <a:right>
            <a:ln w="9525" cap="flat" cmpd="sng">
              <a:solidFill>
                <a:srgbClr val="C3D4EB"/>
              </a:solidFill>
              <a:prstDash val="solid"/>
              <a:round/>
              <a:headEnd type="none" w="sm" len="sm"/>
              <a:tailEnd type="none" w="sm" len="sm"/>
            </a:ln>
          </a:right>
          <a:top>
            <a:ln w="9525" cap="flat" cmpd="sng">
              <a:solidFill>
                <a:srgbClr val="C3D4EB"/>
              </a:solidFill>
              <a:prstDash val="solid"/>
              <a:round/>
              <a:headEnd type="none" w="sm" len="sm"/>
              <a:tailEnd type="none" w="sm" len="sm"/>
            </a:ln>
          </a:top>
          <a:bottom>
            <a:ln w="9525" cap="flat" cmpd="sng">
              <a:solidFill>
                <a:srgbClr val="C3D4EB"/>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lt1">
              <a:alpha val="20000"/>
            </a:schemeClr>
          </a:solidFill>
        </a:fill>
      </a:tcStyle>
    </a:band1H>
    <a:band2H>
      <a:tcTxStyle/>
      <a:tcStyle>
        <a:tcBdr/>
      </a:tcStyle>
    </a:band2H>
    <a:band1V>
      <a:tcTxStyle/>
      <a:tcStyle>
        <a:tcBdr/>
        <a:fill>
          <a:solidFill>
            <a:schemeClr val="lt1">
              <a:alpha val="20000"/>
            </a:schemeClr>
          </a:solidFill>
        </a:fill>
      </a:tcStyle>
    </a:band1V>
    <a:band2V>
      <a:tcTxStyle/>
      <a:tcStyle>
        <a:tcBdr/>
      </a:tcStyle>
    </a:band2V>
    <a:lastCol>
      <a:tcTxStyle b="on" i="off"/>
      <a:tcStyle>
        <a:tcBdr>
          <a:left>
            <a:ln w="9525" cap="flat" cmpd="sng">
              <a:solidFill>
                <a:schemeClr val="lt1"/>
              </a:solidFill>
              <a:prstDash val="solid"/>
              <a:round/>
              <a:headEnd type="none" w="sm" len="sm"/>
              <a:tailEnd type="none" w="sm" len="sm"/>
            </a:ln>
          </a:left>
        </a:tcBdr>
      </a:tcStyle>
    </a:lastCol>
    <a:firstCol>
      <a:tcTxStyle b="on" i="off"/>
      <a:tcStyle>
        <a:tcBdr>
          <a:right>
            <a:ln w="9525" cap="flat" cmpd="sng">
              <a:solidFill>
                <a:schemeClr val="lt1"/>
              </a:solidFill>
              <a:prstDash val="solid"/>
              <a:round/>
              <a:headEnd type="none" w="sm" len="sm"/>
              <a:tailEnd type="none" w="sm" len="sm"/>
            </a:ln>
          </a:right>
        </a:tcBdr>
      </a:tcStyle>
    </a:firstCol>
    <a:lastRow>
      <a:tcTxStyle b="on" i="off"/>
      <a:tcStyle>
        <a:tcBdr>
          <a:top>
            <a:ln w="9525" cap="flat" cmpd="sng">
              <a:solidFill>
                <a:schemeClr val="lt1"/>
              </a:solidFill>
              <a:prstDash val="solid"/>
              <a:round/>
              <a:headEnd type="none" w="sm" len="sm"/>
              <a:tailEnd type="none" w="sm" len="sm"/>
            </a:ln>
          </a:top>
        </a:tcBdr>
        <a:fill>
          <a:solidFill>
            <a:srgbClr val="FFFFFF">
              <a:alpha val="0"/>
            </a:srgbClr>
          </a:solidFill>
        </a:fill>
      </a:tcStyle>
    </a:lastRow>
    <a:seCell>
      <a:tcTxStyle/>
      <a:tcStyle>
        <a:tcBdr>
          <a:left>
            <a:ln w="9525" cap="flat" cmpd="sng">
              <a:solidFill>
                <a:srgbClr val="000000">
                  <a:alpha val="0"/>
                </a:srgbClr>
              </a:solidFill>
              <a:prstDash val="solid"/>
              <a:round/>
              <a:headEnd type="none" w="sm" len="sm"/>
              <a:tailEnd type="none" w="sm" len="sm"/>
            </a:ln>
          </a:left>
          <a:top>
            <a:ln w="9525" cap="flat" cmpd="sng">
              <a:solidFill>
                <a:srgbClr val="000000">
                  <a:alpha val="0"/>
                </a:srgbClr>
              </a:solidFill>
              <a:prstDash val="solid"/>
              <a:round/>
              <a:headEnd type="none" w="sm" len="sm"/>
              <a:tailEnd type="none" w="sm" len="sm"/>
            </a:ln>
          </a:top>
        </a:tcBdr>
      </a:tcStyle>
    </a:seCell>
    <a:swCell>
      <a:tcTxStyle/>
      <a:tcStyle>
        <a:tcBdr>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tcBdr>
      </a:tcStyle>
    </a:swCell>
    <a:firstRow>
      <a:tcTxStyle b="on" i="off"/>
      <a:tcStyle>
        <a:tcBdr>
          <a:bottom>
            <a:ln w="9525" cap="flat" cmpd="sng">
              <a:solidFill>
                <a:schemeClr val="lt1"/>
              </a:solidFill>
              <a:prstDash val="solid"/>
              <a:round/>
              <a:headEnd type="none" w="sm" len="sm"/>
              <a:tailEnd type="none" w="sm" len="sm"/>
            </a:ln>
          </a:bottom>
        </a:tcBdr>
        <a:fill>
          <a:solidFill>
            <a:srgbClr val="FFFFFF">
              <a:alpha val="0"/>
            </a:srgbClr>
          </a:solidFill>
        </a:fill>
      </a:tcStyle>
    </a:firstRow>
    <a:neCell>
      <a:tcTxStyle/>
      <a:tcStyle>
        <a:tcBdr>
          <a:bottom>
            <a:ln w="9525" cap="flat" cmpd="sng">
              <a:solidFill>
                <a:srgbClr val="000000">
                  <a:alpha val="0"/>
                </a:srgbClr>
              </a:solidFill>
              <a:prstDash val="solid"/>
              <a:round/>
              <a:headEnd type="none" w="sm" len="sm"/>
              <a:tailEnd type="none" w="sm" len="sm"/>
            </a:ln>
          </a:bottom>
        </a:tcBdr>
      </a:tcStyle>
    </a:neCell>
    <a:nwCell>
      <a:tcTxStyle/>
      <a:tcStyle>
        <a:tcBdr/>
      </a:tcStyle>
    </a:nwCell>
  </a:tblStyle>
  <a:tblStyle styleId="{F65CF24C-A969-49F1-A492-D16C9B74D695}"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47D87DE-6DBC-4DD7-8EFC-02D40128412E}" styleName="Table_3">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2" autoAdjust="0"/>
    <p:restoredTop sz="94660"/>
  </p:normalViewPr>
  <p:slideViewPr>
    <p:cSldViewPr snapToGrid="0">
      <p:cViewPr varScale="1">
        <p:scale>
          <a:sx n="61" d="100"/>
          <a:sy n="61" d="100"/>
        </p:scale>
        <p:origin x="8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72"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69"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oleObject" Target="file:///D:\Volunteer%20Work\Partime\Norweign\2021\Amount%20of%20Wastes-Norwegia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PT\Norweign\Environment%20Questionnaire%20for%20NPA%20Staff%20(Respons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Waste Generation of NPA</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857682045942593E-2"/>
          <c:y val="0.26078975453575243"/>
          <c:w val="0.87800733172816203"/>
          <c:h val="0.57975142648257549"/>
        </c:manualLayout>
      </c:layout>
      <c:lineChart>
        <c:grouping val="standard"/>
        <c:varyColors val="0"/>
        <c:ser>
          <c:idx val="0"/>
          <c:order val="0"/>
          <c:spPr>
            <a:ln w="34925" cap="rnd">
              <a:solidFill>
                <a:schemeClr val="accent1"/>
              </a:solidFill>
              <a:round/>
            </a:ln>
            <a:effectLst>
              <a:outerShdw blurRad="57150" dist="19050" dir="5400000" algn="ctr" rotWithShape="0">
                <a:srgbClr val="000000">
                  <a:alpha val="63000"/>
                </a:srgbClr>
              </a:outerShdw>
            </a:effectLst>
          </c:spPr>
          <c:marker>
            <c:symbol val="none"/>
          </c:marker>
          <c:dPt>
            <c:idx val="3"/>
            <c:marker>
              <c:symbol val="none"/>
            </c:marker>
            <c:bubble3D val="0"/>
            <c:extLst>
              <c:ext xmlns:c16="http://schemas.microsoft.com/office/drawing/2014/chart" uri="{C3380CC4-5D6E-409C-BE32-E72D297353CC}">
                <c16:uniqueId val="{00000000-6134-480F-97FA-98EDF0190E77}"/>
              </c:ext>
            </c:extLst>
          </c:dPt>
          <c:dPt>
            <c:idx val="4"/>
            <c:marker>
              <c:symbol val="none"/>
            </c:marker>
            <c:bubble3D val="0"/>
            <c:extLst>
              <c:ext xmlns:c16="http://schemas.microsoft.com/office/drawing/2014/chart" uri="{C3380CC4-5D6E-409C-BE32-E72D297353CC}">
                <c16:uniqueId val="{00000001-6134-480F-97FA-98EDF0190E77}"/>
              </c:ext>
            </c:extLst>
          </c:dPt>
          <c:dPt>
            <c:idx val="5"/>
            <c:marker>
              <c:symbol val="none"/>
            </c:marker>
            <c:bubble3D val="0"/>
            <c:extLst>
              <c:ext xmlns:c16="http://schemas.microsoft.com/office/drawing/2014/chart" uri="{C3380CC4-5D6E-409C-BE32-E72D297353CC}">
                <c16:uniqueId val="{00000002-6134-480F-97FA-98EDF0190E77}"/>
              </c:ext>
            </c:extLst>
          </c:dPt>
          <c:dPt>
            <c:idx val="6"/>
            <c:marker>
              <c:symbol val="none"/>
            </c:marker>
            <c:bubble3D val="0"/>
            <c:extLst>
              <c:ext xmlns:c16="http://schemas.microsoft.com/office/drawing/2014/chart" uri="{C3380CC4-5D6E-409C-BE32-E72D297353CC}">
                <c16:uniqueId val="{00000003-6134-480F-97FA-98EDF0190E77}"/>
              </c:ext>
            </c:extLst>
          </c:dPt>
          <c:dPt>
            <c:idx val="7"/>
            <c:marker>
              <c:symbol val="none"/>
            </c:marker>
            <c:bubble3D val="0"/>
            <c:extLst>
              <c:ext xmlns:c16="http://schemas.microsoft.com/office/drawing/2014/chart" uri="{C3380CC4-5D6E-409C-BE32-E72D297353CC}">
                <c16:uniqueId val="{00000004-6134-480F-97FA-98EDF0190E77}"/>
              </c:ext>
            </c:extLst>
          </c:dPt>
          <c:dPt>
            <c:idx val="8"/>
            <c:marker>
              <c:symbol val="none"/>
            </c:marker>
            <c:bubble3D val="0"/>
            <c:extLst>
              <c:ext xmlns:c16="http://schemas.microsoft.com/office/drawing/2014/chart" uri="{C3380CC4-5D6E-409C-BE32-E72D297353CC}">
                <c16:uniqueId val="{00000005-6134-480F-97FA-98EDF0190E77}"/>
              </c:ext>
            </c:extLst>
          </c:dPt>
          <c:dPt>
            <c:idx val="9"/>
            <c:marker>
              <c:symbol val="none"/>
            </c:marker>
            <c:bubble3D val="0"/>
            <c:extLst>
              <c:ext xmlns:c16="http://schemas.microsoft.com/office/drawing/2014/chart" uri="{C3380CC4-5D6E-409C-BE32-E72D297353CC}">
                <c16:uniqueId val="{00000006-6134-480F-97FA-98EDF0190E77}"/>
              </c:ext>
            </c:extLst>
          </c:dPt>
          <c:dPt>
            <c:idx val="10"/>
            <c:marker>
              <c:symbol val="none"/>
            </c:marker>
            <c:bubble3D val="0"/>
            <c:extLst>
              <c:ext xmlns:c16="http://schemas.microsoft.com/office/drawing/2014/chart" uri="{C3380CC4-5D6E-409C-BE32-E72D297353CC}">
                <c16:uniqueId val="{00000007-6134-480F-97FA-98EDF0190E77}"/>
              </c:ext>
            </c:extLst>
          </c:dPt>
          <c:dPt>
            <c:idx val="11"/>
            <c:marker>
              <c:symbol val="none"/>
            </c:marker>
            <c:bubble3D val="0"/>
            <c:extLst>
              <c:ext xmlns:c16="http://schemas.microsoft.com/office/drawing/2014/chart" uri="{C3380CC4-5D6E-409C-BE32-E72D297353CC}">
                <c16:uniqueId val="{00000008-6134-480F-97FA-98EDF0190E77}"/>
              </c:ext>
            </c:extLst>
          </c:dPt>
          <c:dPt>
            <c:idx val="12"/>
            <c:marker>
              <c:symbol val="none"/>
            </c:marker>
            <c:bubble3D val="0"/>
            <c:extLst>
              <c:ext xmlns:c16="http://schemas.microsoft.com/office/drawing/2014/chart" uri="{C3380CC4-5D6E-409C-BE32-E72D297353CC}">
                <c16:uniqueId val="{00000009-6134-480F-97FA-98EDF0190E77}"/>
              </c:ext>
            </c:extLst>
          </c:dPt>
          <c:dPt>
            <c:idx val="13"/>
            <c:marker>
              <c:symbol val="none"/>
            </c:marker>
            <c:bubble3D val="0"/>
            <c:extLst>
              <c:ext xmlns:c16="http://schemas.microsoft.com/office/drawing/2014/chart" uri="{C3380CC4-5D6E-409C-BE32-E72D297353CC}">
                <c16:uniqueId val="{0000000A-6134-480F-97FA-98EDF0190E77}"/>
              </c:ext>
            </c:extLst>
          </c:dPt>
          <c:dPt>
            <c:idx val="14"/>
            <c:marker>
              <c:symbol val="none"/>
            </c:marker>
            <c:bubble3D val="0"/>
            <c:extLst>
              <c:ext xmlns:c16="http://schemas.microsoft.com/office/drawing/2014/chart" uri="{C3380CC4-5D6E-409C-BE32-E72D297353CC}">
                <c16:uniqueId val="{0000000B-6134-480F-97FA-98EDF0190E77}"/>
              </c:ext>
            </c:extLst>
          </c:dPt>
          <c:dPt>
            <c:idx val="15"/>
            <c:marker>
              <c:symbol val="none"/>
            </c:marker>
            <c:bubble3D val="0"/>
            <c:extLst>
              <c:ext xmlns:c16="http://schemas.microsoft.com/office/drawing/2014/chart" uri="{C3380CC4-5D6E-409C-BE32-E72D297353CC}">
                <c16:uniqueId val="{0000000C-6134-480F-97FA-98EDF0190E77}"/>
              </c:ext>
            </c:extLst>
          </c:dPt>
          <c:dPt>
            <c:idx val="16"/>
            <c:marker>
              <c:symbol val="none"/>
            </c:marker>
            <c:bubble3D val="0"/>
            <c:extLst>
              <c:ext xmlns:c16="http://schemas.microsoft.com/office/drawing/2014/chart" uri="{C3380CC4-5D6E-409C-BE32-E72D297353CC}">
                <c16:uniqueId val="{0000000D-6134-480F-97FA-98EDF0190E77}"/>
              </c:ext>
            </c:extLst>
          </c:dPt>
          <c:dPt>
            <c:idx val="17"/>
            <c:marker>
              <c:symbol val="none"/>
            </c:marker>
            <c:bubble3D val="0"/>
            <c:extLst>
              <c:ext xmlns:c16="http://schemas.microsoft.com/office/drawing/2014/chart" uri="{C3380CC4-5D6E-409C-BE32-E72D297353CC}">
                <c16:uniqueId val="{0000000E-6134-480F-97FA-98EDF0190E77}"/>
              </c:ext>
            </c:extLst>
          </c:dPt>
          <c:dPt>
            <c:idx val="18"/>
            <c:marker>
              <c:symbol val="none"/>
            </c:marker>
            <c:bubble3D val="0"/>
            <c:extLst>
              <c:ext xmlns:c16="http://schemas.microsoft.com/office/drawing/2014/chart" uri="{C3380CC4-5D6E-409C-BE32-E72D297353CC}">
                <c16:uniqueId val="{0000000F-6134-480F-97FA-98EDF0190E77}"/>
              </c:ext>
            </c:extLst>
          </c:dPt>
          <c:dPt>
            <c:idx val="19"/>
            <c:marker>
              <c:symbol val="none"/>
            </c:marker>
            <c:bubble3D val="0"/>
            <c:extLst>
              <c:ext xmlns:c16="http://schemas.microsoft.com/office/drawing/2014/chart" uri="{C3380CC4-5D6E-409C-BE32-E72D297353CC}">
                <c16:uniqueId val="{00000010-6134-480F-97FA-98EDF0190E77}"/>
              </c:ext>
            </c:extLst>
          </c:dPt>
          <c:dPt>
            <c:idx val="20"/>
            <c:marker>
              <c:symbol val="none"/>
            </c:marker>
            <c:bubble3D val="0"/>
            <c:extLst>
              <c:ext xmlns:c16="http://schemas.microsoft.com/office/drawing/2014/chart" uri="{C3380CC4-5D6E-409C-BE32-E72D297353CC}">
                <c16:uniqueId val="{00000011-6134-480F-97FA-98EDF0190E77}"/>
              </c:ext>
            </c:extLst>
          </c:dPt>
          <c:dPt>
            <c:idx val="21"/>
            <c:marker>
              <c:symbol val="none"/>
            </c:marker>
            <c:bubble3D val="0"/>
            <c:extLst>
              <c:ext xmlns:c16="http://schemas.microsoft.com/office/drawing/2014/chart" uri="{C3380CC4-5D6E-409C-BE32-E72D297353CC}">
                <c16:uniqueId val="{00000012-6134-480F-97FA-98EDF0190E77}"/>
              </c:ext>
            </c:extLst>
          </c:dPt>
          <c:cat>
            <c:numRef>
              <c:f>Sheet1!$B$2:$X$2</c:f>
              <c:numCache>
                <c:formatCode>mmm\-yy</c:formatCode>
                <c:ptCount val="23"/>
                <c:pt idx="0">
                  <c:v>43739</c:v>
                </c:pt>
                <c:pt idx="1">
                  <c:v>43770</c:v>
                </c:pt>
                <c:pt idx="2">
                  <c:v>43800</c:v>
                </c:pt>
                <c:pt idx="3">
                  <c:v>43831</c:v>
                </c:pt>
                <c:pt idx="4">
                  <c:v>43862</c:v>
                </c:pt>
                <c:pt idx="5">
                  <c:v>43891</c:v>
                </c:pt>
                <c:pt idx="6">
                  <c:v>43922</c:v>
                </c:pt>
                <c:pt idx="7">
                  <c:v>43952</c:v>
                </c:pt>
                <c:pt idx="8">
                  <c:v>43983</c:v>
                </c:pt>
                <c:pt idx="9">
                  <c:v>44013</c:v>
                </c:pt>
                <c:pt idx="10">
                  <c:v>44044</c:v>
                </c:pt>
                <c:pt idx="11">
                  <c:v>44075</c:v>
                </c:pt>
                <c:pt idx="12">
                  <c:v>44105</c:v>
                </c:pt>
                <c:pt idx="13">
                  <c:v>44136</c:v>
                </c:pt>
                <c:pt idx="14">
                  <c:v>44166</c:v>
                </c:pt>
                <c:pt idx="15">
                  <c:v>44197</c:v>
                </c:pt>
                <c:pt idx="16">
                  <c:v>44228</c:v>
                </c:pt>
                <c:pt idx="17">
                  <c:v>44256</c:v>
                </c:pt>
                <c:pt idx="18">
                  <c:v>44287</c:v>
                </c:pt>
                <c:pt idx="19">
                  <c:v>44317</c:v>
                </c:pt>
                <c:pt idx="20">
                  <c:v>44348</c:v>
                </c:pt>
                <c:pt idx="21">
                  <c:v>44378</c:v>
                </c:pt>
                <c:pt idx="22">
                  <c:v>44409</c:v>
                </c:pt>
              </c:numCache>
            </c:numRef>
          </c:cat>
          <c:val>
            <c:numRef>
              <c:f>Sheet1!$B$3:$X$3</c:f>
              <c:numCache>
                <c:formatCode>General</c:formatCode>
                <c:ptCount val="23"/>
                <c:pt idx="0">
                  <c:v>20</c:v>
                </c:pt>
                <c:pt idx="1">
                  <c:v>32</c:v>
                </c:pt>
                <c:pt idx="2">
                  <c:v>17</c:v>
                </c:pt>
                <c:pt idx="3">
                  <c:v>29</c:v>
                </c:pt>
                <c:pt idx="4">
                  <c:v>23</c:v>
                </c:pt>
                <c:pt idx="5">
                  <c:v>33</c:v>
                </c:pt>
                <c:pt idx="6">
                  <c:v>22</c:v>
                </c:pt>
                <c:pt idx="7">
                  <c:v>29</c:v>
                </c:pt>
                <c:pt idx="8">
                  <c:v>16</c:v>
                </c:pt>
                <c:pt idx="9">
                  <c:v>16</c:v>
                </c:pt>
                <c:pt idx="10">
                  <c:v>12</c:v>
                </c:pt>
                <c:pt idx="11">
                  <c:v>16</c:v>
                </c:pt>
                <c:pt idx="12">
                  <c:v>17</c:v>
                </c:pt>
                <c:pt idx="13">
                  <c:v>12</c:v>
                </c:pt>
                <c:pt idx="14">
                  <c:v>10</c:v>
                </c:pt>
                <c:pt idx="15">
                  <c:v>10</c:v>
                </c:pt>
                <c:pt idx="16">
                  <c:v>10</c:v>
                </c:pt>
                <c:pt idx="17">
                  <c:v>12</c:v>
                </c:pt>
                <c:pt idx="18">
                  <c:v>13</c:v>
                </c:pt>
                <c:pt idx="19">
                  <c:v>10</c:v>
                </c:pt>
                <c:pt idx="20">
                  <c:v>13</c:v>
                </c:pt>
                <c:pt idx="21">
                  <c:v>10</c:v>
                </c:pt>
                <c:pt idx="22">
                  <c:v>3</c:v>
                </c:pt>
              </c:numCache>
            </c:numRef>
          </c:val>
          <c:smooth val="0"/>
          <c:extLst>
            <c:ext xmlns:c16="http://schemas.microsoft.com/office/drawing/2014/chart" uri="{C3380CC4-5D6E-409C-BE32-E72D297353CC}">
              <c16:uniqueId val="{00000013-6134-480F-97FA-98EDF0190E77}"/>
            </c:ext>
          </c:extLst>
        </c:ser>
        <c:dLbls>
          <c:showLegendKey val="0"/>
          <c:showVal val="0"/>
          <c:showCatName val="0"/>
          <c:showSerName val="0"/>
          <c:showPercent val="0"/>
          <c:showBubbleSize val="0"/>
        </c:dLbls>
        <c:smooth val="0"/>
        <c:axId val="1807585008"/>
        <c:axId val="1807579184"/>
      </c:lineChart>
      <c:dateAx>
        <c:axId val="1807585008"/>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Duration </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mmm\-yy"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7579184"/>
        <c:crossesAt val="0"/>
        <c:auto val="1"/>
        <c:lblOffset val="100"/>
        <c:baseTimeUnit val="months"/>
      </c:dateAx>
      <c:valAx>
        <c:axId val="1807579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Number of Bag </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7585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71962930036971"/>
          <c:y val="0.14477321756013375"/>
          <c:w val="0.46345330834533782"/>
          <c:h val="0.77617522477984624"/>
        </c:manualLayout>
      </c:layout>
      <c:pieChart>
        <c:varyColors val="1"/>
        <c:ser>
          <c:idx val="0"/>
          <c:order val="0"/>
          <c:tx>
            <c:strRef>
              <c:f>Sheet1!$B$1</c:f>
              <c:strCache>
                <c:ptCount val="1"/>
                <c:pt idx="0">
                  <c:v>Waste Seperation in 2021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F669-4480-ADE0-99EF3D02E47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07B-457A-B93D-61DA985A84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07B-457A-B93D-61DA985A84D3}"/>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Sometime </c:v>
                </c:pt>
              </c:strCache>
            </c:strRef>
          </c:cat>
          <c:val>
            <c:numRef>
              <c:f>Sheet1!$B$2:$B$4</c:f>
              <c:numCache>
                <c:formatCode>General</c:formatCode>
                <c:ptCount val="3"/>
                <c:pt idx="0">
                  <c:v>94.6</c:v>
                </c:pt>
                <c:pt idx="1">
                  <c:v>0.7</c:v>
                </c:pt>
                <c:pt idx="2">
                  <c:v>4.7</c:v>
                </c:pt>
              </c:numCache>
            </c:numRef>
          </c:val>
          <c:extLst>
            <c:ext xmlns:c16="http://schemas.microsoft.com/office/drawing/2014/chart" uri="{C3380CC4-5D6E-409C-BE32-E72D297353CC}">
              <c16:uniqueId val="{00000000-F669-4480-ADE0-99EF3D02E478}"/>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6775513354948275"/>
          <c:y val="0.92794388377509152"/>
          <c:w val="0.40077174345035477"/>
          <c:h val="7.2056132374162959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dk1">
                    <a:lumMod val="75000"/>
                    <a:lumOff val="25000"/>
                  </a:schemeClr>
                </a:solidFill>
                <a:latin typeface="+mn-lt"/>
                <a:ea typeface="+mn-ea"/>
                <a:cs typeface="Times New Roman" panose="02020603050405020304" pitchFamily="18" charset="0"/>
              </a:defRPr>
            </a:pPr>
            <a:r>
              <a:rPr lang="en-US"/>
              <a:t>Waste Separation 2020</a:t>
            </a:r>
          </a:p>
        </c:rich>
      </c:tx>
      <c:overlay val="0"/>
      <c:spPr>
        <a:noFill/>
        <a:ln>
          <a:noFill/>
        </a:ln>
        <a:effectLst/>
      </c:spPr>
      <c:txPr>
        <a:bodyPr rot="0" spcFirstLastPara="1" vertOverflow="ellipsis" vert="horz" wrap="square" anchor="ctr" anchorCtr="1"/>
        <a:lstStyle/>
        <a:p>
          <a:pPr>
            <a:defRPr sz="1440" b="1" i="0" u="none" strike="noStrike" kern="1200" baseline="0">
              <a:solidFill>
                <a:schemeClr val="dk1">
                  <a:lumMod val="75000"/>
                  <a:lumOff val="25000"/>
                </a:schemeClr>
              </a:solidFill>
              <a:latin typeface="+mn-lt"/>
              <a:ea typeface="+mn-ea"/>
              <a:cs typeface="Times New Roman" panose="02020603050405020304" pitchFamily="18" charset="0"/>
            </a:defRPr>
          </a:pPr>
          <a:endParaRPr lang="en-US"/>
        </a:p>
      </c:txPr>
    </c:title>
    <c:autoTitleDeleted val="0"/>
    <c:plotArea>
      <c:layout>
        <c:manualLayout>
          <c:layoutTarget val="inner"/>
          <c:xMode val="edge"/>
          <c:yMode val="edge"/>
          <c:x val="0.22711136989365066"/>
          <c:y val="0.15295184566283546"/>
          <c:w val="0.5064237547829934"/>
          <c:h val="0.66491081943810559"/>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ACC-4B52-A911-D580FB57D37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ACC-4B52-A911-D580FB57D37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ACC-4B52-A911-D580FB57D37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Times New Roman" panose="02020603050405020304" pitchFamily="18"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'waste separation '!$D$5:$D$7</c:f>
              <c:strCache>
                <c:ptCount val="3"/>
                <c:pt idx="0">
                  <c:v>yes</c:v>
                </c:pt>
                <c:pt idx="1">
                  <c:v>no</c:v>
                </c:pt>
                <c:pt idx="2">
                  <c:v>sometime</c:v>
                </c:pt>
              </c:strCache>
            </c:strRef>
          </c:cat>
          <c:val>
            <c:numRef>
              <c:f>'waste separation '!$E$5:$E$7</c:f>
              <c:numCache>
                <c:formatCode>General</c:formatCode>
                <c:ptCount val="3"/>
                <c:pt idx="0">
                  <c:v>85</c:v>
                </c:pt>
                <c:pt idx="1">
                  <c:v>19</c:v>
                </c:pt>
                <c:pt idx="2">
                  <c:v>43</c:v>
                </c:pt>
              </c:numCache>
            </c:numRef>
          </c:val>
          <c:extLst>
            <c:ext xmlns:c16="http://schemas.microsoft.com/office/drawing/2014/chart" uri="{C3380CC4-5D6E-409C-BE32-E72D297353CC}">
              <c16:uniqueId val="{00000006-BACC-4B52-A911-D580FB57D378}"/>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mn-lt"/>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1" name="Google Shape;85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5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5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5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
        <p:cNvGrpSpPr/>
        <p:nvPr/>
      </p:nvGrpSpPr>
      <p:grpSpPr>
        <a:xfrm>
          <a:off x="0" y="0"/>
          <a:ext cx="0" cy="0"/>
          <a:chOff x="0" y="0"/>
          <a:chExt cx="0" cy="0"/>
        </a:xfrm>
      </p:grpSpPr>
      <p:sp>
        <p:nvSpPr>
          <p:cNvPr id="102" name="Google Shape;102;p6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6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p6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6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7"/>
        <p:cNvGrpSpPr/>
        <p:nvPr/>
      </p:nvGrpSpPr>
      <p:grpSpPr>
        <a:xfrm>
          <a:off x="0" y="0"/>
          <a:ext cx="0" cy="0"/>
          <a:chOff x="0" y="0"/>
          <a:chExt cx="0" cy="0"/>
        </a:xfrm>
      </p:grpSpPr>
      <p:sp>
        <p:nvSpPr>
          <p:cNvPr id="108" name="Google Shape;108;p6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6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0" name="Google Shape;110;p6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6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3"/>
        <p:cNvGrpSpPr/>
        <p:nvPr/>
      </p:nvGrpSpPr>
      <p:grpSpPr>
        <a:xfrm>
          <a:off x="0" y="0"/>
          <a:ext cx="0" cy="0"/>
          <a:chOff x="0" y="0"/>
          <a:chExt cx="0" cy="0"/>
        </a:xfrm>
      </p:grpSpPr>
      <p:sp>
        <p:nvSpPr>
          <p:cNvPr id="114" name="Google Shape;114;p6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6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6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6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6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
        <p:cNvGrpSpPr/>
        <p:nvPr/>
      </p:nvGrpSpPr>
      <p:grpSpPr>
        <a:xfrm>
          <a:off x="0" y="0"/>
          <a:ext cx="0" cy="0"/>
          <a:chOff x="0" y="0"/>
          <a:chExt cx="0" cy="0"/>
        </a:xfrm>
      </p:grpSpPr>
      <p:sp>
        <p:nvSpPr>
          <p:cNvPr id="121" name="Google Shape;121;p6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3" name="Google Shape;123;p6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6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5" name="Google Shape;125;p6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6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6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6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6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6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6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70"/>
          <p:cNvSpPr>
            <a:spLocks noGrp="1"/>
          </p:cNvSpPr>
          <p:nvPr>
            <p:ph type="pic" idx="2"/>
          </p:nvPr>
        </p:nvSpPr>
        <p:spPr>
          <a:xfrm>
            <a:off x="5183188" y="987427"/>
            <a:ext cx="6172200" cy="4873625"/>
          </a:xfrm>
          <a:prstGeom prst="rect">
            <a:avLst/>
          </a:prstGeom>
          <a:noFill/>
          <a:ln>
            <a:noFill/>
          </a:ln>
        </p:spPr>
      </p:sp>
      <p:sp>
        <p:nvSpPr>
          <p:cNvPr id="143" name="Google Shape;143;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7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7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7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7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7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7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7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7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7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7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7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7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7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7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7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7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7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8"/>
          <p:cNvSpPr>
            <a:spLocks noGrp="1"/>
          </p:cNvSpPr>
          <p:nvPr>
            <p:ph type="pic" idx="2"/>
          </p:nvPr>
        </p:nvSpPr>
        <p:spPr>
          <a:xfrm>
            <a:off x="5183188" y="987425"/>
            <a:ext cx="6172200" cy="4873625"/>
          </a:xfrm>
          <a:prstGeom prst="rect">
            <a:avLst/>
          </a:prstGeom>
          <a:noFill/>
          <a:ln>
            <a:noFill/>
          </a:ln>
        </p:spPr>
      </p:sp>
      <p:sp>
        <p:nvSpPr>
          <p:cNvPr id="68" name="Google Shape;68;p7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5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5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5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5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1.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hyperlink" Target="http://satisfyingretirement.blogspot.com/" TargetMode="External"/><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2016.igem.org/Team:NCTU_Formosa/Achievement" TargetMode="External"/><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5" Type="http://schemas.openxmlformats.org/officeDocument/2006/relationships/image" Target="../media/image18.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6" name="Google Shape;176;p1"/>
          <p:cNvSpPr txBox="1">
            <a:spLocks noGrp="1"/>
          </p:cNvSpPr>
          <p:nvPr>
            <p:ph type="ctrTitle"/>
          </p:nvPr>
        </p:nvSpPr>
        <p:spPr>
          <a:xfrm>
            <a:off x="638881" y="457200"/>
            <a:ext cx="10909640" cy="136861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5600"/>
              <a:buFont typeface="Times New Roman"/>
              <a:buNone/>
            </a:pPr>
            <a:r>
              <a:rPr lang="en-US" sz="4800" b="1" dirty="0">
                <a:effectLst>
                  <a:outerShdw blurRad="38100" dist="38100" dir="2700000" algn="tl">
                    <a:srgbClr val="000000">
                      <a:alpha val="43137"/>
                    </a:srgbClr>
                  </a:outerShdw>
                </a:effectLst>
                <a:latin typeface="Times New Roman"/>
                <a:ea typeface="Times New Roman"/>
                <a:cs typeface="Times New Roman"/>
                <a:sym typeface="Times New Roman"/>
              </a:rPr>
              <a:t>Environmental Program in Partnership between Zero Waste Laos and NPA Laos</a:t>
            </a:r>
            <a:endParaRPr sz="4800" dirty="0">
              <a:effectLst>
                <a:outerShdw blurRad="38100" dist="38100" dir="2700000" algn="tl">
                  <a:srgbClr val="000000">
                    <a:alpha val="43137"/>
                  </a:srgbClr>
                </a:outerShdw>
              </a:effectLst>
            </a:endParaRPr>
          </a:p>
        </p:txBody>
      </p:sp>
      <p:sp>
        <p:nvSpPr>
          <p:cNvPr id="178" name="Google Shape;178;p1"/>
          <p:cNvSpPr/>
          <p:nvPr/>
        </p:nvSpPr>
        <p:spPr>
          <a:xfrm>
            <a:off x="4450080" y="1850683"/>
            <a:ext cx="3291840" cy="18288"/>
          </a:xfrm>
          <a:custGeom>
            <a:avLst/>
            <a:gdLst/>
            <a:ahLst/>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9" name="Google Shape;179;p1" descr="A picture containing drawing&#10;&#10;Description automatically generated"/>
          <p:cNvPicPr preferRelativeResize="0"/>
          <p:nvPr/>
        </p:nvPicPr>
        <p:blipFill rotWithShape="1">
          <a:blip r:embed="rId3">
            <a:alphaModFix/>
          </a:blip>
          <a:srcRect/>
          <a:stretch/>
        </p:blipFill>
        <p:spPr>
          <a:xfrm>
            <a:off x="320040" y="2866453"/>
            <a:ext cx="5614416" cy="3158109"/>
          </a:xfrm>
          <a:prstGeom prst="rect">
            <a:avLst/>
          </a:prstGeom>
          <a:noFill/>
          <a:ln>
            <a:noFill/>
          </a:ln>
        </p:spPr>
      </p:pic>
      <p:pic>
        <p:nvPicPr>
          <p:cNvPr id="180" name="Google Shape;180;p1"/>
          <p:cNvPicPr preferRelativeResize="0"/>
          <p:nvPr/>
        </p:nvPicPr>
        <p:blipFill rotWithShape="1">
          <a:blip r:embed="rId4">
            <a:alphaModFix/>
          </a:blip>
          <a:srcRect l="30780" t="25139" r="45625" b="29027"/>
          <a:stretch/>
        </p:blipFill>
        <p:spPr>
          <a:xfrm>
            <a:off x="7411754" y="2642616"/>
            <a:ext cx="3299900" cy="36057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8"/>
          <p:cNvSpPr/>
          <p:nvPr/>
        </p:nvSpPr>
        <p:spPr>
          <a:xfrm rot="10800000" flipH="1">
            <a:off x="2" y="0"/>
            <a:ext cx="12191998" cy="1575955"/>
          </a:xfrm>
          <a:prstGeom prst="rect">
            <a:avLst/>
          </a:prstGeom>
          <a:gradFill>
            <a:gsLst>
              <a:gs pos="0">
                <a:srgbClr val="000000">
                  <a:alpha val="95686"/>
                </a:srgbClr>
              </a:gs>
              <a:gs pos="100000">
                <a:srgbClr val="2F5496"/>
              </a:gs>
            </a:gsLst>
            <a:lin ang="6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8"/>
          <p:cNvSpPr/>
          <p:nvPr/>
        </p:nvSpPr>
        <p:spPr>
          <a:xfrm>
            <a:off x="0" y="0"/>
            <a:ext cx="8128856" cy="1575461"/>
          </a:xfrm>
          <a:prstGeom prst="rect">
            <a:avLst/>
          </a:prstGeom>
          <a:gradFill>
            <a:gsLst>
              <a:gs pos="0">
                <a:srgbClr val="4472C4">
                  <a:alpha val="40784"/>
                </a:srgbClr>
              </a:gs>
              <a:gs pos="74000">
                <a:srgbClr val="8DA9DB">
                  <a:alpha val="0"/>
                </a:srgbClr>
              </a:gs>
              <a:gs pos="100000">
                <a:srgbClr val="8DA9DB">
                  <a:alpha val="0"/>
                </a:srgbClr>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8"/>
          <p:cNvSpPr/>
          <p:nvPr/>
        </p:nvSpPr>
        <p:spPr>
          <a:xfrm flipH="1">
            <a:off x="-3" y="-85061"/>
            <a:ext cx="12192002" cy="1574311"/>
          </a:xfrm>
          <a:prstGeom prst="rect">
            <a:avLst/>
          </a:prstGeom>
          <a:gradFill>
            <a:gsLst>
              <a:gs pos="0">
                <a:srgbClr val="000000">
                  <a:alpha val="62745"/>
                </a:srgbClr>
              </a:gs>
              <a:gs pos="78000">
                <a:srgbClr val="4472C4">
                  <a:alpha val="14901"/>
                </a:srgbClr>
              </a:gs>
              <a:gs pos="100000">
                <a:srgbClr val="4472C4">
                  <a:alpha val="14901"/>
                </a:srgbClr>
              </a:gs>
            </a:gsLst>
            <a:lin ang="15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8"/>
          <p:cNvSpPr txBox="1">
            <a:spLocks noGrp="1"/>
          </p:cNvSpPr>
          <p:nvPr>
            <p:ph type="title"/>
          </p:nvPr>
        </p:nvSpPr>
        <p:spPr>
          <a:xfrm>
            <a:off x="699713" y="248038"/>
            <a:ext cx="7063721" cy="115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US" sz="4000" b="1" dirty="0">
                <a:solidFill>
                  <a:srgbClr val="FFFFFF"/>
                </a:solidFill>
                <a:effectLst>
                  <a:outerShdw blurRad="38100" dist="38100" dir="2700000" algn="tl">
                    <a:srgbClr val="000000">
                      <a:alpha val="43137"/>
                    </a:srgbClr>
                  </a:outerShdw>
                </a:effectLst>
                <a:sym typeface="Calibri"/>
              </a:rPr>
              <a:t>Solid Waste Handling</a:t>
            </a:r>
            <a:endParaRPr b="1" dirty="0">
              <a:effectLst>
                <a:outerShdw blurRad="38100" dist="38100" dir="2700000" algn="tl">
                  <a:srgbClr val="000000">
                    <a:alpha val="43137"/>
                  </a:srgbClr>
                </a:outerShdw>
              </a:effectLst>
            </a:endParaRPr>
          </a:p>
        </p:txBody>
      </p:sp>
      <p:sp>
        <p:nvSpPr>
          <p:cNvPr id="267" name="Google Shape;267;p8"/>
          <p:cNvSpPr txBox="1">
            <a:spLocks noGrp="1"/>
          </p:cNvSpPr>
          <p:nvPr>
            <p:ph type="body" idx="1"/>
          </p:nvPr>
        </p:nvSpPr>
        <p:spPr>
          <a:xfrm>
            <a:off x="8572499" y="390832"/>
            <a:ext cx="3233585" cy="8736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000"/>
              <a:buNone/>
            </a:pPr>
            <a:r>
              <a:rPr lang="en-US" sz="2000">
                <a:solidFill>
                  <a:srgbClr val="FFFFFF"/>
                </a:solidFill>
                <a:latin typeface="Calibri"/>
                <a:ea typeface="Calibri"/>
                <a:cs typeface="Calibri"/>
                <a:sym typeface="Calibri"/>
              </a:rPr>
              <a:t>At VTE office </a:t>
            </a:r>
            <a:endParaRPr/>
          </a:p>
        </p:txBody>
      </p:sp>
      <p:graphicFrame>
        <p:nvGraphicFramePr>
          <p:cNvPr id="268" name="Google Shape;268;p8"/>
          <p:cNvGraphicFramePr/>
          <p:nvPr/>
        </p:nvGraphicFramePr>
        <p:xfrm>
          <a:off x="432225" y="1966293"/>
          <a:ext cx="11327549" cy="44521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2"/>
        <p:cNvGrpSpPr/>
        <p:nvPr/>
      </p:nvGrpSpPr>
      <p:grpSpPr>
        <a:xfrm>
          <a:off x="0" y="0"/>
          <a:ext cx="0" cy="0"/>
          <a:chOff x="0" y="0"/>
          <a:chExt cx="0" cy="0"/>
        </a:xfrm>
      </p:grpSpPr>
      <p:graphicFrame>
        <p:nvGraphicFramePr>
          <p:cNvPr id="273" name="Google Shape;273;p9"/>
          <p:cNvGraphicFramePr/>
          <p:nvPr/>
        </p:nvGraphicFramePr>
        <p:xfrm>
          <a:off x="6129339" y="2614275"/>
          <a:ext cx="4722813" cy="3328988"/>
        </p:xfrm>
        <a:graphic>
          <a:graphicData uri="http://schemas.openxmlformats.org/drawingml/2006/chart">
            <c:chart xmlns:c="http://schemas.openxmlformats.org/drawingml/2006/chart" xmlns:r="http://schemas.openxmlformats.org/officeDocument/2006/relationships" r:id="rId3"/>
          </a:graphicData>
        </a:graphic>
      </p:graphicFrame>
      <p:sp>
        <p:nvSpPr>
          <p:cNvPr id="274" name="Google Shape;274;p9"/>
          <p:cNvSpPr txBox="1">
            <a:spLocks noGrp="1"/>
          </p:cNvSpPr>
          <p:nvPr>
            <p:ph type="title"/>
          </p:nvPr>
        </p:nvSpPr>
        <p:spPr>
          <a:xfrm>
            <a:off x="2209800" y="914737"/>
            <a:ext cx="7772400" cy="1012806"/>
          </a:xfrm>
          <a:prstGeom prst="rect">
            <a:avLst/>
          </a:prstGeom>
          <a:solidFill>
            <a:srgbClr val="FFFFFF">
              <a:alpha val="9803"/>
            </a:srgbClr>
          </a:solidFill>
          <a:ln w="25400" cap="sq" cmpd="sng">
            <a:solidFill>
              <a:schemeClr val="dk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Calibri"/>
              <a:buNone/>
            </a:pPr>
            <a:r>
              <a:rPr lang="en-US" sz="3200" b="1" dirty="0">
                <a:solidFill>
                  <a:schemeClr val="accent1">
                    <a:lumMod val="50000"/>
                  </a:schemeClr>
                </a:solidFill>
                <a:effectLst>
                  <a:outerShdw blurRad="38100" dist="38100" dir="2700000" algn="tl">
                    <a:srgbClr val="000000">
                      <a:alpha val="43137"/>
                    </a:srgbClr>
                  </a:outerShdw>
                </a:effectLst>
                <a:latin typeface="Calibri"/>
                <a:ea typeface="Calibri"/>
                <a:cs typeface="Calibri"/>
                <a:sym typeface="Calibri"/>
              </a:rPr>
              <a:t>The changes of NPA</a:t>
            </a:r>
            <a:r>
              <a:rPr lang="en-US" sz="3200" b="1" dirty="0">
                <a:solidFill>
                  <a:schemeClr val="accent1">
                    <a:lumMod val="50000"/>
                  </a:schemeClr>
                </a:solidFill>
                <a:effectLst>
                  <a:outerShdw blurRad="38100" dist="38100" dir="2700000" algn="tl">
                    <a:srgbClr val="000000">
                      <a:alpha val="43137"/>
                    </a:srgbClr>
                  </a:outerShdw>
                </a:effectLst>
              </a:rPr>
              <a:t>’</a:t>
            </a:r>
            <a:r>
              <a:rPr lang="en-US" sz="3200" b="1" dirty="0">
                <a:solidFill>
                  <a:schemeClr val="accent1">
                    <a:lumMod val="50000"/>
                  </a:schemeClr>
                </a:solidFill>
                <a:effectLst>
                  <a:outerShdw blurRad="38100" dist="38100" dir="2700000" algn="tl">
                    <a:srgbClr val="000000">
                      <a:alpha val="43137"/>
                    </a:srgbClr>
                  </a:outerShdw>
                </a:effectLst>
                <a:latin typeface="Calibri"/>
                <a:ea typeface="Calibri"/>
                <a:cs typeface="Calibri"/>
                <a:sym typeface="Calibri"/>
              </a:rPr>
              <a:t>s staff </a:t>
            </a:r>
            <a:r>
              <a:rPr lang="en-US" sz="3200" b="1" dirty="0" err="1">
                <a:solidFill>
                  <a:schemeClr val="accent1">
                    <a:lumMod val="50000"/>
                  </a:schemeClr>
                </a:solidFill>
                <a:effectLst>
                  <a:outerShdw blurRad="38100" dist="38100" dir="2700000" algn="tl">
                    <a:srgbClr val="000000">
                      <a:alpha val="43137"/>
                    </a:srgbClr>
                  </a:outerShdw>
                </a:effectLst>
                <a:sym typeface="Calibri"/>
              </a:rPr>
              <a:t>behaviour</a:t>
            </a:r>
            <a:endParaRPr sz="4800" b="1" dirty="0">
              <a:solidFill>
                <a:schemeClr val="accent1">
                  <a:lumMod val="50000"/>
                </a:schemeClr>
              </a:solidFill>
              <a:effectLst>
                <a:outerShdw blurRad="38100" dist="38100" dir="2700000" algn="tl">
                  <a:srgbClr val="000000">
                    <a:alpha val="43137"/>
                  </a:srgbClr>
                </a:outerShdw>
              </a:effectLst>
            </a:endParaRPr>
          </a:p>
        </p:txBody>
      </p:sp>
      <p:graphicFrame>
        <p:nvGraphicFramePr>
          <p:cNvPr id="275" name="Google Shape;275;p9"/>
          <p:cNvGraphicFramePr/>
          <p:nvPr/>
        </p:nvGraphicFramePr>
        <p:xfrm>
          <a:off x="1339850" y="2614275"/>
          <a:ext cx="4722813" cy="33289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860B95-9821-4A65-A9CF-307502623033}"/>
              </a:ext>
            </a:extLst>
          </p:cNvPr>
          <p:cNvSpPr>
            <a:spLocks noGrp="1"/>
          </p:cNvSpPr>
          <p:nvPr>
            <p:ph type="title"/>
          </p:nvPr>
        </p:nvSpPr>
        <p:spPr>
          <a:xfrm>
            <a:off x="643467" y="321734"/>
            <a:ext cx="4970877" cy="1135737"/>
          </a:xfrm>
        </p:spPr>
        <p:txBody>
          <a:bodyPr>
            <a:normAutofit/>
          </a:bodyPr>
          <a:lstStyle/>
          <a:p>
            <a:pPr algn="ctr"/>
            <a:r>
              <a:rPr lang="en-US" sz="3600" b="1" dirty="0">
                <a:solidFill>
                  <a:schemeClr val="accent1">
                    <a:lumMod val="50000"/>
                  </a:schemeClr>
                </a:solidFill>
                <a:effectLst>
                  <a:outerShdw blurRad="38100" dist="38100" dir="2700000" algn="tl">
                    <a:srgbClr val="000000">
                      <a:alpha val="43137"/>
                    </a:srgbClr>
                  </a:outerShdw>
                </a:effectLst>
              </a:rPr>
              <a:t>Policy work</a:t>
            </a:r>
          </a:p>
        </p:txBody>
      </p:sp>
      <p:sp>
        <p:nvSpPr>
          <p:cNvPr id="3" name="Text Placeholder 2">
            <a:extLst>
              <a:ext uri="{FF2B5EF4-FFF2-40B4-BE49-F238E27FC236}">
                <a16:creationId xmlns:a16="http://schemas.microsoft.com/office/drawing/2014/main" id="{6999FAE9-F6B5-4E03-AAEE-725AA08A597B}"/>
              </a:ext>
            </a:extLst>
          </p:cNvPr>
          <p:cNvSpPr>
            <a:spLocks noGrp="1"/>
          </p:cNvSpPr>
          <p:nvPr>
            <p:ph type="body" idx="1"/>
          </p:nvPr>
        </p:nvSpPr>
        <p:spPr>
          <a:xfrm>
            <a:off x="643468" y="1544595"/>
            <a:ext cx="6288673" cy="4842433"/>
          </a:xfrm>
        </p:spPr>
        <p:txBody>
          <a:bodyPr>
            <a:normAutofit/>
          </a:bodyPr>
          <a:lstStyle/>
          <a:p>
            <a:pPr marL="628650" indent="-514350" algn="just">
              <a:buFont typeface="+mj-lt"/>
              <a:buAutoNum type="arabicPeriod"/>
            </a:pPr>
            <a:r>
              <a:rPr lang="en-US" sz="1600" b="1" dirty="0">
                <a:solidFill>
                  <a:schemeClr val="accent1">
                    <a:lumMod val="50000"/>
                  </a:schemeClr>
                </a:solidFill>
                <a:effectLst>
                  <a:outerShdw blurRad="38100" dist="38100" dir="2700000" algn="tl">
                    <a:srgbClr val="000000">
                      <a:alpha val="43137"/>
                    </a:srgbClr>
                  </a:outerShdw>
                </a:effectLst>
              </a:rPr>
              <a:t>Strategy of UXO 2021-2030</a:t>
            </a:r>
          </a:p>
          <a:p>
            <a:pPr marL="628650" indent="-514350" algn="just">
              <a:buFont typeface="+mj-lt"/>
              <a:buAutoNum type="arabicPeriod"/>
            </a:pPr>
            <a:r>
              <a:rPr lang="en-US" sz="1600" b="1" dirty="0">
                <a:solidFill>
                  <a:schemeClr val="accent1">
                    <a:lumMod val="50000"/>
                  </a:schemeClr>
                </a:solidFill>
                <a:effectLst>
                  <a:outerShdw blurRad="38100" dist="38100" dir="2700000" algn="tl">
                    <a:srgbClr val="000000">
                      <a:alpha val="43137"/>
                    </a:srgbClr>
                  </a:outerShdw>
                </a:effectLst>
              </a:rPr>
              <a:t>Update National UXO action standard</a:t>
            </a:r>
          </a:p>
          <a:p>
            <a:pPr marL="628650" indent="-514350" algn="just">
              <a:buFont typeface="+mj-lt"/>
              <a:buAutoNum type="arabicPeriod"/>
            </a:pPr>
            <a:endParaRPr lang="en-US" sz="1600" dirty="0"/>
          </a:p>
          <a:p>
            <a:pPr lvl="1" algn="just">
              <a:buFont typeface="Wingdings" panose="05000000000000000000" pitchFamily="2" charset="2"/>
              <a:buChar char="ü"/>
            </a:pPr>
            <a:r>
              <a:rPr lang="en-US" sz="1600" dirty="0"/>
              <a:t>Amendment to align to the current environmental standards and requirements. </a:t>
            </a:r>
          </a:p>
          <a:p>
            <a:pPr lvl="1" algn="just">
              <a:buFont typeface="Wingdings" panose="05000000000000000000" pitchFamily="2" charset="2"/>
              <a:buChar char="ü"/>
            </a:pPr>
            <a:r>
              <a:rPr lang="en-US" sz="1600" dirty="0"/>
              <a:t>The IMAS 07.13 provided an all-encompassing framework and reference for the development and update of the Lao PDR national standard. </a:t>
            </a:r>
          </a:p>
          <a:p>
            <a:pPr lvl="1" algn="just">
              <a:buFont typeface="Wingdings" panose="05000000000000000000" pitchFamily="2" charset="2"/>
              <a:buChar char="ü"/>
            </a:pPr>
            <a:r>
              <a:rPr lang="en-US" sz="1600" dirty="0"/>
              <a:t>The updated National standard followed closely the scope outlined in the IMAS 07.13, along with elements from EAM tool, and ZWL experience on environmental management in Lao PDR. </a:t>
            </a:r>
          </a:p>
          <a:p>
            <a:pPr lvl="1" algn="just">
              <a:buFont typeface="Wingdings" panose="05000000000000000000" pitchFamily="2" charset="2"/>
              <a:buChar char="ü"/>
            </a:pPr>
            <a:r>
              <a:rPr lang="en-US" sz="1600" dirty="0"/>
              <a:t>Standardization of UXO Clearance/Mine action operations  to in the region. </a:t>
            </a:r>
          </a:p>
          <a:p>
            <a:pPr lvl="1" algn="just">
              <a:buFont typeface="Wingdings" panose="05000000000000000000" pitchFamily="2" charset="2"/>
              <a:buChar char="ü"/>
            </a:pPr>
            <a:r>
              <a:rPr lang="en-US" sz="1600" dirty="0"/>
              <a:t>Input the Habitat loss and habitat reduction of wildlife and endangered or protected species, deforestation and forestry/vegetation loss </a:t>
            </a:r>
          </a:p>
        </p:txBody>
      </p:sp>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C113EB-A14D-4666-94CC-BED526808DD5}"/>
              </a:ext>
            </a:extLst>
          </p:cNvPr>
          <p:cNvPicPr>
            <a:picLocks noChangeAspect="1"/>
          </p:cNvPicPr>
          <p:nvPr/>
        </p:nvPicPr>
        <p:blipFill rotWithShape="1">
          <a:blip r:embed="rId2"/>
          <a:srcRect l="14477" t="27752" r="61453" b="9931"/>
          <a:stretch/>
        </p:blipFill>
        <p:spPr>
          <a:xfrm>
            <a:off x="6738184" y="0"/>
            <a:ext cx="4630032" cy="6742745"/>
          </a:xfrm>
          <a:prstGeom prst="rect">
            <a:avLst/>
          </a:prstGeom>
        </p:spPr>
      </p:pic>
      <p:grpSp>
        <p:nvGrpSpPr>
          <p:cNvPr id="16" name="Group 15">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7" name="Isosceles Triangle 16">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775163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7">
            <a:extLst>
              <a:ext uri="{FF2B5EF4-FFF2-40B4-BE49-F238E27FC236}">
                <a16:creationId xmlns:a16="http://schemas.microsoft.com/office/drawing/2014/main" id="{A016CB47-C4D4-4332-9ED0-DBB916252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D8D3EE-A07B-4063-B495-11E86EEEAC95}"/>
              </a:ext>
            </a:extLst>
          </p:cNvPr>
          <p:cNvSpPr>
            <a:spLocks noGrp="1"/>
          </p:cNvSpPr>
          <p:nvPr>
            <p:ph type="title"/>
          </p:nvPr>
        </p:nvSpPr>
        <p:spPr>
          <a:xfrm>
            <a:off x="532015" y="3930305"/>
            <a:ext cx="3861960" cy="2437244"/>
          </a:xfrm>
        </p:spPr>
        <p:txBody>
          <a:bodyPr vert="horz" lIns="91440" tIns="45720" rIns="91440" bIns="45720" rtlCol="0" anchor="ctr">
            <a:normAutofit/>
          </a:bodyPr>
          <a:lstStyle/>
          <a:p>
            <a:pPr algn="ctr">
              <a:spcBef>
                <a:spcPct val="0"/>
              </a:spcBef>
            </a:pPr>
            <a:r>
              <a:rPr lang="en-US" sz="36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Youth 4 Climate Action</a:t>
            </a:r>
          </a:p>
        </p:txBody>
      </p:sp>
      <p:sp>
        <p:nvSpPr>
          <p:cNvPr id="35" name="Rectangle 29">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3A4AB643-7426-4DE1-9731-BA7CC5A60FD7}"/>
              </a:ext>
            </a:extLst>
          </p:cNvPr>
          <p:cNvPicPr>
            <a:picLocks noChangeAspect="1"/>
          </p:cNvPicPr>
          <p:nvPr/>
        </p:nvPicPr>
        <p:blipFill rotWithShape="1">
          <a:blip r:embed="rId2"/>
          <a:srcRect l="7323" r="-1" b="-1"/>
          <a:stretch/>
        </p:blipFill>
        <p:spPr>
          <a:xfrm>
            <a:off x="838200" y="516847"/>
            <a:ext cx="3335789" cy="2546551"/>
          </a:xfrm>
          <a:prstGeom prst="rect">
            <a:avLst/>
          </a:prstGeom>
        </p:spPr>
      </p:pic>
      <p:pic>
        <p:nvPicPr>
          <p:cNvPr id="4" name="Picture 3" descr="A group of people sitting on chairs in front of a large screen&#10;&#10;Description automatically generated with medium confidence">
            <a:extLst>
              <a:ext uri="{FF2B5EF4-FFF2-40B4-BE49-F238E27FC236}">
                <a16:creationId xmlns:a16="http://schemas.microsoft.com/office/drawing/2014/main" id="{E4B4F4BB-F64F-4E98-B7CC-E07F53FC7167}"/>
              </a:ext>
            </a:extLst>
          </p:cNvPr>
          <p:cNvPicPr>
            <a:picLocks noChangeAspect="1"/>
          </p:cNvPicPr>
          <p:nvPr/>
        </p:nvPicPr>
        <p:blipFill rotWithShape="1">
          <a:blip r:embed="rId3"/>
          <a:srcRect l="9637" r="15974" b="-1"/>
          <a:stretch/>
        </p:blipFill>
        <p:spPr>
          <a:xfrm>
            <a:off x="4568361" y="384462"/>
            <a:ext cx="3133022" cy="2811320"/>
          </a:xfrm>
          <a:prstGeom prst="rect">
            <a:avLst/>
          </a:prstGeom>
        </p:spPr>
      </p:pic>
      <p:pic>
        <p:nvPicPr>
          <p:cNvPr id="8" name="Picture 7" descr="A room with tables and chairs&#10;&#10;Description automatically generated with low confidence">
            <a:extLst>
              <a:ext uri="{FF2B5EF4-FFF2-40B4-BE49-F238E27FC236}">
                <a16:creationId xmlns:a16="http://schemas.microsoft.com/office/drawing/2014/main" id="{CFFFC1E2-E92A-4A53-88A1-D4C673B92746}"/>
              </a:ext>
            </a:extLst>
          </p:cNvPr>
          <p:cNvPicPr>
            <a:picLocks noChangeAspect="1"/>
          </p:cNvPicPr>
          <p:nvPr/>
        </p:nvPicPr>
        <p:blipFill rotWithShape="1">
          <a:blip r:embed="rId4"/>
          <a:srcRect l="7837" r="4729" b="4"/>
          <a:stretch/>
        </p:blipFill>
        <p:spPr>
          <a:xfrm>
            <a:off x="8095756" y="516403"/>
            <a:ext cx="3336953" cy="2547437"/>
          </a:xfrm>
          <a:prstGeom prst="rect">
            <a:avLst/>
          </a:prstGeom>
        </p:spPr>
      </p:pic>
      <p:sp>
        <p:nvSpPr>
          <p:cNvPr id="34" name="Rectangle 33">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F2A7FB28-87F5-42EC-9AF3-93A05D5C3A04}"/>
              </a:ext>
            </a:extLst>
          </p:cNvPr>
          <p:cNvSpPr>
            <a:spLocks noGrp="1"/>
          </p:cNvSpPr>
          <p:nvPr>
            <p:ph type="body" idx="1"/>
          </p:nvPr>
        </p:nvSpPr>
        <p:spPr>
          <a:xfrm>
            <a:off x="5162719" y="3930305"/>
            <a:ext cx="6586915" cy="2437244"/>
          </a:xfrm>
        </p:spPr>
        <p:txBody>
          <a:bodyPr anchor="ctr">
            <a:normAutofit/>
          </a:bodyPr>
          <a:lstStyle/>
          <a:p>
            <a:r>
              <a:rPr lang="en-US" sz="2000" dirty="0"/>
              <a:t>NPA supported Youth for Climate Program together with 12 organization</a:t>
            </a:r>
          </a:p>
          <a:p>
            <a:r>
              <a:rPr lang="en-US" sz="2000" dirty="0"/>
              <a:t>This could engage  </a:t>
            </a:r>
            <a:r>
              <a:rPr lang="en-US" sz="2000" b="1" dirty="0">
                <a:effectLst>
                  <a:outerShdw blurRad="38100" dist="38100" dir="2700000" algn="tl">
                    <a:srgbClr val="000000">
                      <a:alpha val="43137"/>
                    </a:srgbClr>
                  </a:outerShdw>
                </a:effectLst>
              </a:rPr>
              <a:t>30,000 people </a:t>
            </a:r>
            <a:r>
              <a:rPr lang="en-US" sz="2000" dirty="0"/>
              <a:t>in social media platform throughout various activities such as drawing competition, online workshops, webinar, case challenges </a:t>
            </a:r>
          </a:p>
          <a:p>
            <a:r>
              <a:rPr lang="en-US" sz="2000" dirty="0"/>
              <a:t>180 people participated in the event via online and in person</a:t>
            </a:r>
          </a:p>
        </p:txBody>
      </p:sp>
    </p:spTree>
    <p:extLst>
      <p:ext uri="{BB962C8B-B14F-4D97-AF65-F5344CB8AC3E}">
        <p14:creationId xmlns:p14="http://schemas.microsoft.com/office/powerpoint/2010/main" val="56026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front of a crowd&#10;&#10;Description automatically generated">
            <a:extLst>
              <a:ext uri="{FF2B5EF4-FFF2-40B4-BE49-F238E27FC236}">
                <a16:creationId xmlns:a16="http://schemas.microsoft.com/office/drawing/2014/main" id="{93D9B59C-8593-412D-8BFA-D553649AFA5A}"/>
              </a:ext>
            </a:extLst>
          </p:cNvPr>
          <p:cNvPicPr>
            <a:picLocks noChangeAspect="1"/>
          </p:cNvPicPr>
          <p:nvPr/>
        </p:nvPicPr>
        <p:blipFill rotWithShape="1">
          <a:blip r:embed="rId2"/>
          <a:srcRect l="3277" r="2605" b="-1"/>
          <a:stretch/>
        </p:blipFill>
        <p:spPr>
          <a:xfrm>
            <a:off x="2522358" y="10"/>
            <a:ext cx="9669642" cy="6857990"/>
          </a:xfrm>
          <a:prstGeom prst="rect">
            <a:avLst/>
          </a:prstGeom>
        </p:spPr>
      </p:pic>
      <p:sp>
        <p:nvSpPr>
          <p:cNvPr id="13"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251D48-DCFB-44B1-B50B-1E906BCD70EE}"/>
              </a:ext>
            </a:extLst>
          </p:cNvPr>
          <p:cNvSpPr>
            <a:spLocks noGrp="1"/>
          </p:cNvSpPr>
          <p:nvPr>
            <p:ph type="title"/>
          </p:nvPr>
        </p:nvSpPr>
        <p:spPr>
          <a:xfrm>
            <a:off x="368558" y="2396711"/>
            <a:ext cx="3822189" cy="1584000"/>
          </a:xfrm>
        </p:spPr>
        <p:txBody>
          <a:bodyPr vert="horz" lIns="91440" tIns="45720" rIns="91440" bIns="45720" rtlCol="0" anchor="ctr">
            <a:normAutofit fontScale="90000"/>
          </a:bodyPr>
          <a:lstStyle/>
          <a:p>
            <a:pPr algn="ctr">
              <a:spcBef>
                <a:spcPct val="0"/>
              </a:spcBef>
            </a:pPr>
            <a:r>
              <a:rPr lang="en-US" sz="37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Youth 4 SDGs in 3 provinces of Southern Laos</a:t>
            </a:r>
          </a:p>
        </p:txBody>
      </p:sp>
      <p:sp>
        <p:nvSpPr>
          <p:cNvPr id="3" name="Text Placeholder 2">
            <a:extLst>
              <a:ext uri="{FF2B5EF4-FFF2-40B4-BE49-F238E27FC236}">
                <a16:creationId xmlns:a16="http://schemas.microsoft.com/office/drawing/2014/main" id="{C4F3C4A4-60DC-48D9-B10E-52ACACA2D590}"/>
              </a:ext>
            </a:extLst>
          </p:cNvPr>
          <p:cNvSpPr>
            <a:spLocks noGrp="1"/>
          </p:cNvSpPr>
          <p:nvPr>
            <p:ph type="body" idx="4294967295"/>
          </p:nvPr>
        </p:nvSpPr>
        <p:spPr>
          <a:xfrm>
            <a:off x="455443" y="3980711"/>
            <a:ext cx="3822189" cy="3742762"/>
          </a:xfrm>
        </p:spPr>
        <p:txBody>
          <a:bodyPr vert="horz" lIns="91440" tIns="45720" rIns="91440" bIns="45720" rtlCol="0">
            <a:normAutofit/>
          </a:bodyPr>
          <a:lstStyle/>
          <a:p>
            <a:pPr indent="-228600">
              <a:buFont typeface="Arial" panose="020B0604020202020204" pitchFamily="34" charset="0"/>
              <a:buChar char="•"/>
            </a:pPr>
            <a:r>
              <a:rPr lang="en-US" sz="2000" kern="1200" dirty="0">
                <a:solidFill>
                  <a:schemeClr val="tx1"/>
                </a:solidFill>
                <a:latin typeface="+mn-lt"/>
                <a:ea typeface="+mn-ea"/>
                <a:cs typeface="+mn-cs"/>
              </a:rPr>
              <a:t>Set up recycling points and connecting with Junkshops</a:t>
            </a:r>
          </a:p>
          <a:p>
            <a:pPr indent="-228600">
              <a:buFont typeface="Arial" panose="020B0604020202020204" pitchFamily="34" charset="0"/>
              <a:buChar char="•"/>
            </a:pPr>
            <a:r>
              <a:rPr lang="en-US" sz="2000" kern="1200" dirty="0">
                <a:solidFill>
                  <a:schemeClr val="tx1"/>
                </a:solidFill>
                <a:latin typeface="+mn-lt"/>
                <a:ea typeface="+mn-ea"/>
                <a:cs typeface="+mn-cs"/>
              </a:rPr>
              <a:t>Build composting facilities </a:t>
            </a:r>
          </a:p>
          <a:p>
            <a:pPr indent="-228600">
              <a:buFont typeface="Arial" panose="020B0604020202020204" pitchFamily="34" charset="0"/>
              <a:buChar char="•"/>
            </a:pPr>
            <a:r>
              <a:rPr lang="en-US" sz="2000" kern="1200" dirty="0">
                <a:solidFill>
                  <a:schemeClr val="tx1"/>
                </a:solidFill>
                <a:latin typeface="+mn-lt"/>
                <a:ea typeface="+mn-ea"/>
                <a:cs typeface="+mn-cs"/>
              </a:rPr>
              <a:t>Hand over waste bins</a:t>
            </a:r>
          </a:p>
          <a:p>
            <a:pPr indent="-228600">
              <a:buFont typeface="Arial" panose="020B0604020202020204" pitchFamily="34" charset="0"/>
              <a:buChar char="•"/>
            </a:pPr>
            <a:r>
              <a:rPr lang="en-US" sz="2000" kern="1200" dirty="0">
                <a:solidFill>
                  <a:schemeClr val="tx1"/>
                </a:solidFill>
                <a:latin typeface="+mn-lt"/>
                <a:ea typeface="+mn-ea"/>
                <a:cs typeface="+mn-cs"/>
              </a:rPr>
              <a:t>Raising awareness </a:t>
            </a:r>
          </a:p>
          <a:p>
            <a:pPr indent="-228600">
              <a:buFont typeface="Arial" panose="020B0604020202020204" pitchFamily="34" charset="0"/>
              <a:buChar char="•"/>
            </a:pPr>
            <a:r>
              <a:rPr lang="en-US" sz="2000" kern="1200" dirty="0">
                <a:solidFill>
                  <a:schemeClr val="tx1"/>
                </a:solidFill>
                <a:latin typeface="+mn-lt"/>
                <a:ea typeface="+mn-ea"/>
                <a:cs typeface="+mn-cs"/>
              </a:rPr>
              <a:t>SDGs quests</a:t>
            </a:r>
          </a:p>
        </p:txBody>
      </p:sp>
      <p:pic>
        <p:nvPicPr>
          <p:cNvPr id="17" name="Picture 16" descr="A group of people sitting outside&#10;&#10;Description automatically generated with low confidence">
            <a:extLst>
              <a:ext uri="{FF2B5EF4-FFF2-40B4-BE49-F238E27FC236}">
                <a16:creationId xmlns:a16="http://schemas.microsoft.com/office/drawing/2014/main" id="{6E28E6B1-F2D0-4266-A868-D6097E8096D0}"/>
              </a:ext>
            </a:extLst>
          </p:cNvPr>
          <p:cNvPicPr>
            <a:picLocks noChangeAspect="1"/>
          </p:cNvPicPr>
          <p:nvPr/>
        </p:nvPicPr>
        <p:blipFill rotWithShape="1">
          <a:blip r:embed="rId3">
            <a:extLst>
              <a:ext uri="{28A0092B-C50C-407E-A947-70E740481C1C}">
                <a14:useLocalDpi xmlns:a14="http://schemas.microsoft.com/office/drawing/2010/main" val="0"/>
              </a:ext>
            </a:extLst>
          </a:blip>
          <a:srcRect t="18776" r="2" b="18781"/>
          <a:stretch/>
        </p:blipFill>
        <p:spPr>
          <a:xfrm>
            <a:off x="4570519" y="-19914"/>
            <a:ext cx="5639485" cy="2350621"/>
          </a:xfrm>
          <a:prstGeom prst="rect">
            <a:avLst/>
          </a:prstGeom>
        </p:spPr>
      </p:pic>
      <p:pic>
        <p:nvPicPr>
          <p:cNvPr id="14" name="Content Placeholder 4" descr="A group of people holding signs&#10;&#10;Description automatically generated with medium confidence">
            <a:extLst>
              <a:ext uri="{FF2B5EF4-FFF2-40B4-BE49-F238E27FC236}">
                <a16:creationId xmlns:a16="http://schemas.microsoft.com/office/drawing/2014/main" id="{E2344E21-49AC-415F-B756-76928F223D44}"/>
              </a:ext>
            </a:extLst>
          </p:cNvPr>
          <p:cNvPicPr>
            <a:picLocks noChangeAspect="1"/>
          </p:cNvPicPr>
          <p:nvPr/>
        </p:nvPicPr>
        <p:blipFill rotWithShape="1">
          <a:blip r:embed="rId4">
            <a:extLst>
              <a:ext uri="{28A0092B-C50C-407E-A947-70E740481C1C}">
                <a14:useLocalDpi xmlns:a14="http://schemas.microsoft.com/office/drawing/2010/main" val="0"/>
              </a:ext>
            </a:extLst>
          </a:blip>
          <a:srcRect l="8251" r="-4" b="-4"/>
          <a:stretch/>
        </p:blipFill>
        <p:spPr>
          <a:xfrm>
            <a:off x="9226775" y="1355111"/>
            <a:ext cx="2968276" cy="2159495"/>
          </a:xfrm>
          <a:prstGeom prst="rect">
            <a:avLst/>
          </a:prstGeom>
          <a:ln>
            <a:noFill/>
          </a:ln>
          <a:effectLst>
            <a:outerShdw blurRad="292100" dist="139700" dir="2700000" algn="tl" rotWithShape="0">
              <a:srgbClr val="333333">
                <a:alpha val="65000"/>
              </a:srgbClr>
            </a:outerShdw>
          </a:effectLst>
        </p:spPr>
      </p:pic>
      <p:pic>
        <p:nvPicPr>
          <p:cNvPr id="18" name="Google Shape;777;p47">
            <a:extLst>
              <a:ext uri="{FF2B5EF4-FFF2-40B4-BE49-F238E27FC236}">
                <a16:creationId xmlns:a16="http://schemas.microsoft.com/office/drawing/2014/main" id="{939D2661-FAC0-4D7F-BDD2-FEC733FFE1A5}"/>
              </a:ext>
            </a:extLst>
          </p:cNvPr>
          <p:cNvPicPr preferRelativeResize="0"/>
          <p:nvPr/>
        </p:nvPicPr>
        <p:blipFill rotWithShape="1">
          <a:blip r:embed="rId5">
            <a:alphaModFix/>
          </a:blip>
          <a:srcRect/>
          <a:stretch/>
        </p:blipFill>
        <p:spPr>
          <a:xfrm>
            <a:off x="4349082" y="5151002"/>
            <a:ext cx="2292916" cy="1628764"/>
          </a:xfrm>
          <a:prstGeom prst="rect">
            <a:avLst/>
          </a:prstGeom>
          <a:noFill/>
          <a:ln>
            <a:noFill/>
          </a:ln>
          <a:effectLst>
            <a:outerShdw blurRad="190500" algn="tl" rotWithShape="0">
              <a:srgbClr val="000000">
                <a:alpha val="69803"/>
              </a:srgbClr>
            </a:outerShdw>
          </a:effectLst>
        </p:spPr>
      </p:pic>
      <p:pic>
        <p:nvPicPr>
          <p:cNvPr id="6" name="Picture 5">
            <a:extLst>
              <a:ext uri="{FF2B5EF4-FFF2-40B4-BE49-F238E27FC236}">
                <a16:creationId xmlns:a16="http://schemas.microsoft.com/office/drawing/2014/main" id="{ED2BAE6E-564A-4D5F-ADDD-7B799B55CD0C}"/>
              </a:ext>
            </a:extLst>
          </p:cNvPr>
          <p:cNvPicPr>
            <a:picLocks noChangeAspect="1"/>
          </p:cNvPicPr>
          <p:nvPr/>
        </p:nvPicPr>
        <p:blipFill rotWithShape="1">
          <a:blip r:embed="rId6"/>
          <a:srcRect t="9931" r="1051"/>
          <a:stretch/>
        </p:blipFill>
        <p:spPr>
          <a:xfrm>
            <a:off x="4130" y="24794"/>
            <a:ext cx="2064451" cy="2261206"/>
          </a:xfrm>
          <a:prstGeom prst="rect">
            <a:avLst/>
          </a:prstGeom>
        </p:spPr>
      </p:pic>
    </p:spTree>
    <p:extLst>
      <p:ext uri="{BB962C8B-B14F-4D97-AF65-F5344CB8AC3E}">
        <p14:creationId xmlns:p14="http://schemas.microsoft.com/office/powerpoint/2010/main" val="3340817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75ACDB-7934-4FC5-8BF9-0A0A2192E16D}"/>
              </a:ext>
            </a:extLst>
          </p:cNvPr>
          <p:cNvSpPr>
            <a:spLocks noGrp="1"/>
          </p:cNvSpPr>
          <p:nvPr>
            <p:ph type="title"/>
          </p:nvPr>
        </p:nvSpPr>
        <p:spPr>
          <a:xfrm>
            <a:off x="7527223" y="557189"/>
            <a:ext cx="3826577" cy="1671566"/>
          </a:xfrm>
        </p:spPr>
        <p:txBody>
          <a:bodyPr>
            <a:normAutofit/>
          </a:bodyPr>
          <a:lstStyle/>
          <a:p>
            <a:pPr algn="ctr"/>
            <a:r>
              <a:rPr lang="en-US" sz="3700" b="1" dirty="0">
                <a:solidFill>
                  <a:schemeClr val="accent1">
                    <a:lumMod val="50000"/>
                  </a:schemeClr>
                </a:solidFill>
                <a:effectLst>
                  <a:outerShdw blurRad="38100" dist="38100" dir="2700000" algn="tl">
                    <a:srgbClr val="000000">
                      <a:alpha val="43137"/>
                    </a:srgbClr>
                  </a:outerShdw>
                </a:effectLst>
              </a:rPr>
              <a:t>Sustainability Leader Program </a:t>
            </a:r>
          </a:p>
        </p:txBody>
      </p:sp>
      <p:pic>
        <p:nvPicPr>
          <p:cNvPr id="4" name="Picture 3">
            <a:extLst>
              <a:ext uri="{FF2B5EF4-FFF2-40B4-BE49-F238E27FC236}">
                <a16:creationId xmlns:a16="http://schemas.microsoft.com/office/drawing/2014/main" id="{E8090914-A5D7-4C38-832F-4BF3E84CDD93}"/>
              </a:ext>
            </a:extLst>
          </p:cNvPr>
          <p:cNvPicPr>
            <a:picLocks noChangeAspect="1"/>
          </p:cNvPicPr>
          <p:nvPr/>
        </p:nvPicPr>
        <p:blipFill rotWithShape="1">
          <a:blip r:embed="rId2"/>
          <a:srcRect l="21017" r="11893" b="-1"/>
          <a:stretch/>
        </p:blipFill>
        <p:spPr>
          <a:xfrm>
            <a:off x="20" y="-1"/>
            <a:ext cx="3997732" cy="4469126"/>
          </a:xfrm>
          <a:prstGeom prst="rect">
            <a:avLst/>
          </a:prstGeom>
        </p:spPr>
      </p:pic>
      <p:pic>
        <p:nvPicPr>
          <p:cNvPr id="8" name="Picture 7">
            <a:extLst>
              <a:ext uri="{FF2B5EF4-FFF2-40B4-BE49-F238E27FC236}">
                <a16:creationId xmlns:a16="http://schemas.microsoft.com/office/drawing/2014/main" id="{8958F660-CAD0-4E91-BD2C-1CE7C991719A}"/>
              </a:ext>
            </a:extLst>
          </p:cNvPr>
          <p:cNvPicPr>
            <a:picLocks noChangeAspect="1"/>
          </p:cNvPicPr>
          <p:nvPr/>
        </p:nvPicPr>
        <p:blipFill rotWithShape="1">
          <a:blip r:embed="rId3"/>
          <a:srcRect l="9232" r="1" b="1"/>
          <a:stretch/>
        </p:blipFill>
        <p:spPr>
          <a:xfrm>
            <a:off x="4184069" y="-2"/>
            <a:ext cx="3027239" cy="2226220"/>
          </a:xfrm>
          <a:prstGeom prst="rect">
            <a:avLst/>
          </a:prstGeom>
        </p:spPr>
      </p:pic>
      <p:pic>
        <p:nvPicPr>
          <p:cNvPr id="10" name="Picture 9">
            <a:extLst>
              <a:ext uri="{FF2B5EF4-FFF2-40B4-BE49-F238E27FC236}">
                <a16:creationId xmlns:a16="http://schemas.microsoft.com/office/drawing/2014/main" id="{69EB73D0-1D9E-46EC-B15F-568B99FCDBE0}"/>
              </a:ext>
            </a:extLst>
          </p:cNvPr>
          <p:cNvPicPr>
            <a:picLocks noChangeAspect="1"/>
          </p:cNvPicPr>
          <p:nvPr/>
        </p:nvPicPr>
        <p:blipFill rotWithShape="1">
          <a:blip r:embed="rId4"/>
          <a:srcRect t="4473" r="2" b="44716"/>
          <a:stretch/>
        </p:blipFill>
        <p:spPr>
          <a:xfrm>
            <a:off x="4184069" y="2406570"/>
            <a:ext cx="3027239" cy="2050948"/>
          </a:xfrm>
          <a:prstGeom prst="rect">
            <a:avLst/>
          </a:prstGeom>
        </p:spPr>
      </p:pic>
      <p:pic>
        <p:nvPicPr>
          <p:cNvPr id="13" name="Picture 12">
            <a:extLst>
              <a:ext uri="{FF2B5EF4-FFF2-40B4-BE49-F238E27FC236}">
                <a16:creationId xmlns:a16="http://schemas.microsoft.com/office/drawing/2014/main" id="{F81EB461-7315-4467-AF2A-9A2F1494A0B1}"/>
              </a:ext>
            </a:extLst>
          </p:cNvPr>
          <p:cNvPicPr>
            <a:picLocks noChangeAspect="1"/>
          </p:cNvPicPr>
          <p:nvPr/>
        </p:nvPicPr>
        <p:blipFill rotWithShape="1">
          <a:blip r:embed="rId5"/>
          <a:srcRect l="9157" r="6" b="6"/>
          <a:stretch/>
        </p:blipFill>
        <p:spPr>
          <a:xfrm>
            <a:off x="-3717" y="4638290"/>
            <a:ext cx="3020892" cy="2219710"/>
          </a:xfrm>
          <a:prstGeom prst="rect">
            <a:avLst/>
          </a:prstGeom>
        </p:spPr>
      </p:pic>
      <p:pic>
        <p:nvPicPr>
          <p:cNvPr id="6" name="Picture 5">
            <a:extLst>
              <a:ext uri="{FF2B5EF4-FFF2-40B4-BE49-F238E27FC236}">
                <a16:creationId xmlns:a16="http://schemas.microsoft.com/office/drawing/2014/main" id="{1B356BC8-645A-4740-A3A2-C7962B613039}"/>
              </a:ext>
            </a:extLst>
          </p:cNvPr>
          <p:cNvPicPr>
            <a:picLocks noChangeAspect="1"/>
          </p:cNvPicPr>
          <p:nvPr/>
        </p:nvPicPr>
        <p:blipFill rotWithShape="1">
          <a:blip r:embed="rId6"/>
          <a:srcRect t="17078" r="3" b="3"/>
          <a:stretch/>
        </p:blipFill>
        <p:spPr>
          <a:xfrm>
            <a:off x="3184628" y="4629236"/>
            <a:ext cx="4026679" cy="2228764"/>
          </a:xfrm>
          <a:prstGeom prst="rect">
            <a:avLst/>
          </a:prstGeom>
        </p:spPr>
      </p:pic>
      <p:sp>
        <p:nvSpPr>
          <p:cNvPr id="14" name="Text Placeholder 13">
            <a:extLst>
              <a:ext uri="{FF2B5EF4-FFF2-40B4-BE49-F238E27FC236}">
                <a16:creationId xmlns:a16="http://schemas.microsoft.com/office/drawing/2014/main" id="{F67626AA-403F-432B-ABE2-A6BF39FD837B}"/>
              </a:ext>
            </a:extLst>
          </p:cNvPr>
          <p:cNvSpPr>
            <a:spLocks noGrp="1"/>
          </p:cNvSpPr>
          <p:nvPr>
            <p:ph type="body" idx="1"/>
          </p:nvPr>
        </p:nvSpPr>
        <p:spPr>
          <a:xfrm>
            <a:off x="7527223" y="2400475"/>
            <a:ext cx="3826578" cy="3776488"/>
          </a:xfrm>
        </p:spPr>
        <p:txBody>
          <a:bodyPr>
            <a:normAutofit/>
          </a:bodyPr>
          <a:lstStyle/>
          <a:p>
            <a:pPr>
              <a:buFont typeface="Wingdings" panose="05000000000000000000" pitchFamily="2" charset="2"/>
              <a:buChar char="v"/>
            </a:pPr>
            <a:r>
              <a:rPr lang="en-US" sz="2000"/>
              <a:t>30 youth Leaders participated in the program</a:t>
            </a:r>
          </a:p>
          <a:p>
            <a:pPr>
              <a:buFont typeface="Wingdings" panose="05000000000000000000" pitchFamily="2" charset="2"/>
              <a:buChar char="v"/>
            </a:pPr>
            <a:r>
              <a:rPr lang="en-US" sz="2000"/>
              <a:t>The program agenda included:</a:t>
            </a:r>
          </a:p>
          <a:p>
            <a:pPr lvl="1"/>
            <a:r>
              <a:rPr lang="en-US" sz="2000"/>
              <a:t>System Thinking</a:t>
            </a:r>
          </a:p>
          <a:p>
            <a:pPr lvl="1"/>
            <a:r>
              <a:rPr lang="en-US" sz="2000"/>
              <a:t>Sustainability mindset</a:t>
            </a:r>
          </a:p>
          <a:p>
            <a:pPr lvl="1"/>
            <a:r>
              <a:rPr lang="en-US" sz="2000"/>
              <a:t>Soft skill training </a:t>
            </a:r>
          </a:p>
          <a:p>
            <a:pPr lvl="1"/>
            <a:r>
              <a:rPr lang="en-US" sz="2000"/>
              <a:t>SDGs presentation </a:t>
            </a:r>
          </a:p>
          <a:p>
            <a:endParaRPr lang="en-US" sz="2000"/>
          </a:p>
        </p:txBody>
      </p:sp>
    </p:spTree>
    <p:extLst>
      <p:ext uri="{BB962C8B-B14F-4D97-AF65-F5344CB8AC3E}">
        <p14:creationId xmlns:p14="http://schemas.microsoft.com/office/powerpoint/2010/main" val="2828899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1AC5A-6E3E-4EDF-847C-35BC5465B861}"/>
              </a:ext>
            </a:extLst>
          </p:cNvPr>
          <p:cNvSpPr>
            <a:spLocks noGrp="1"/>
          </p:cNvSpPr>
          <p:nvPr>
            <p:ph type="title"/>
          </p:nvPr>
        </p:nvSpPr>
        <p:spPr>
          <a:xfrm>
            <a:off x="572493" y="238539"/>
            <a:ext cx="11018520" cy="1434415"/>
          </a:xfrm>
        </p:spPr>
        <p:txBody>
          <a:bodyPr anchor="b">
            <a:normAutofit/>
          </a:bodyPr>
          <a:lstStyle/>
          <a:p>
            <a:pPr algn="ctr"/>
            <a:r>
              <a:rPr lang="en-US" sz="5400" b="1" dirty="0">
                <a:solidFill>
                  <a:schemeClr val="accent1">
                    <a:lumMod val="50000"/>
                  </a:schemeClr>
                </a:solidFill>
                <a:effectLst>
                  <a:outerShdw blurRad="38100" dist="38100" dir="2700000" algn="tl">
                    <a:srgbClr val="000000">
                      <a:alpha val="43137"/>
                    </a:srgbClr>
                  </a:outerShdw>
                </a:effectLst>
              </a:rPr>
              <a:t>Next Step 2022</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7DF3610-3971-4395-AC8B-E6CED6C7DCF0}"/>
              </a:ext>
            </a:extLst>
          </p:cNvPr>
          <p:cNvSpPr>
            <a:spLocks noGrp="1"/>
          </p:cNvSpPr>
          <p:nvPr>
            <p:ph type="body" idx="1"/>
          </p:nvPr>
        </p:nvSpPr>
        <p:spPr>
          <a:xfrm>
            <a:off x="393404" y="1807535"/>
            <a:ext cx="7506587" cy="4738775"/>
          </a:xfrm>
        </p:spPr>
        <p:txBody>
          <a:bodyPr anchor="t">
            <a:normAutofit fontScale="92500" lnSpcReduction="20000"/>
          </a:bodyPr>
          <a:lstStyle/>
          <a:p>
            <a:pPr>
              <a:buFont typeface="Wingdings" panose="05000000000000000000" pitchFamily="2" charset="2"/>
              <a:buChar char="v"/>
            </a:pPr>
            <a:r>
              <a:rPr lang="en-US" sz="1600" dirty="0"/>
              <a:t> </a:t>
            </a:r>
            <a:r>
              <a:rPr lang="en-US" sz="1900" b="1" dirty="0">
                <a:solidFill>
                  <a:schemeClr val="accent1">
                    <a:lumMod val="50000"/>
                  </a:schemeClr>
                </a:solidFill>
                <a:effectLst>
                  <a:outerShdw blurRad="38100" dist="38100" dir="2700000" algn="tl">
                    <a:srgbClr val="000000">
                      <a:alpha val="43137"/>
                    </a:srgbClr>
                  </a:outerShdw>
                </a:effectLst>
              </a:rPr>
              <a:t>Green office and green operation</a:t>
            </a:r>
          </a:p>
          <a:p>
            <a:pPr lvl="1">
              <a:buFont typeface="Arial" panose="020B0604020202020204" pitchFamily="34" charset="0"/>
              <a:buChar char="•"/>
            </a:pPr>
            <a:r>
              <a:rPr lang="en-US" sz="1600" dirty="0"/>
              <a:t>Validate with an activity map </a:t>
            </a:r>
          </a:p>
          <a:p>
            <a:pPr lvl="1">
              <a:buFont typeface="Arial" panose="020B0604020202020204" pitchFamily="34" charset="0"/>
              <a:buChar char="•"/>
            </a:pPr>
            <a:r>
              <a:rPr lang="en-US" sz="1600" dirty="0"/>
              <a:t>Developing or establishing a baseline data collection</a:t>
            </a:r>
          </a:p>
          <a:p>
            <a:pPr lvl="1">
              <a:buFont typeface="Arial" panose="020B0604020202020204" pitchFamily="34" charset="0"/>
              <a:buChar char="•"/>
            </a:pPr>
            <a:r>
              <a:rPr lang="en-US" sz="1600" dirty="0"/>
              <a:t>Benchmarking with other yet similar examples and dashboard </a:t>
            </a:r>
          </a:p>
          <a:p>
            <a:pPr lvl="1">
              <a:buFont typeface="Arial" panose="020B0604020202020204" pitchFamily="34" charset="0"/>
              <a:buChar char="•"/>
            </a:pPr>
            <a:r>
              <a:rPr lang="en-US" sz="1600" dirty="0"/>
              <a:t>Set up an action plan, implement the tools </a:t>
            </a:r>
          </a:p>
          <a:p>
            <a:pPr lvl="1">
              <a:buFont typeface="Arial" panose="020B0604020202020204" pitchFamily="34" charset="0"/>
              <a:buChar char="•"/>
            </a:pPr>
            <a:r>
              <a:rPr lang="en-US" sz="1600" dirty="0"/>
              <a:t>Monitoring and auditing systems set up for checking compliances, gains/progress leanings and improvement </a:t>
            </a:r>
          </a:p>
          <a:p>
            <a:pPr lvl="1">
              <a:buFont typeface="Arial" panose="020B0604020202020204" pitchFamily="34" charset="0"/>
              <a:buChar char="•"/>
            </a:pPr>
            <a:r>
              <a:rPr lang="en-US" sz="1600" dirty="0"/>
              <a:t>Environmental focal person or green ambassadors to be assigned and provide training to them and all staff. </a:t>
            </a:r>
          </a:p>
          <a:p>
            <a:pPr>
              <a:buFont typeface="Wingdings" panose="05000000000000000000" pitchFamily="2" charset="2"/>
              <a:buChar char="v"/>
            </a:pPr>
            <a:r>
              <a:rPr lang="en-US" sz="1600" dirty="0"/>
              <a:t> </a:t>
            </a:r>
            <a:r>
              <a:rPr lang="en-US" sz="1900" b="1" dirty="0">
                <a:solidFill>
                  <a:schemeClr val="accent1">
                    <a:lumMod val="50000"/>
                  </a:schemeClr>
                </a:solidFill>
                <a:effectLst>
                  <a:outerShdw blurRad="38100" dist="38100" dir="2700000" algn="tl">
                    <a:srgbClr val="000000">
                      <a:alpha val="43137"/>
                    </a:srgbClr>
                  </a:outerShdw>
                </a:effectLst>
              </a:rPr>
              <a:t>Strategy and environmental standard: </a:t>
            </a:r>
          </a:p>
          <a:p>
            <a:pPr lvl="1">
              <a:buFont typeface="Arial" panose="020B0604020202020204" pitchFamily="34" charset="0"/>
              <a:buChar char="•"/>
            </a:pPr>
            <a:r>
              <a:rPr lang="en-US" sz="1600" dirty="0"/>
              <a:t>Meeting with government counterpart and stakeholders </a:t>
            </a:r>
          </a:p>
          <a:p>
            <a:pPr lvl="1">
              <a:buFont typeface="Arial" panose="020B0604020202020204" pitchFamily="34" charset="0"/>
              <a:buChar char="•"/>
            </a:pPr>
            <a:r>
              <a:rPr lang="en-US" sz="1600" dirty="0"/>
              <a:t>Organize consultation meeting with stakeholders (it might take 2-3 consultation meetings before the endorsement) </a:t>
            </a:r>
          </a:p>
          <a:p>
            <a:pPr lvl="1">
              <a:buFont typeface="Arial" panose="020B0604020202020204" pitchFamily="34" charset="0"/>
              <a:buChar char="•"/>
            </a:pPr>
            <a:r>
              <a:rPr lang="en-US" sz="1600" dirty="0"/>
              <a:t> Facilitate and update the strategy and environmental stand when there is feedback </a:t>
            </a:r>
          </a:p>
          <a:p>
            <a:pPr>
              <a:buFont typeface="Wingdings" panose="05000000000000000000" pitchFamily="2" charset="2"/>
              <a:buChar char="v"/>
            </a:pPr>
            <a:r>
              <a:rPr lang="en-US" sz="1900" b="1" dirty="0">
                <a:solidFill>
                  <a:schemeClr val="accent1">
                    <a:lumMod val="50000"/>
                  </a:schemeClr>
                </a:solidFill>
                <a:effectLst>
                  <a:outerShdw blurRad="38100" dist="38100" dir="2700000" algn="tl">
                    <a:srgbClr val="000000">
                      <a:alpha val="43137"/>
                    </a:srgbClr>
                  </a:outerShdw>
                </a:effectLst>
              </a:rPr>
              <a:t>Green Activity and support youth movements:</a:t>
            </a:r>
          </a:p>
          <a:p>
            <a:pPr lvl="1">
              <a:buFont typeface="Arial" panose="020B0604020202020204" pitchFamily="34" charset="0"/>
              <a:buChar char="•"/>
            </a:pPr>
            <a:r>
              <a:rPr lang="en-US" sz="1600" dirty="0"/>
              <a:t>Monitoring and follow up to make sure it can be sustained</a:t>
            </a:r>
          </a:p>
          <a:p>
            <a:pPr lvl="1">
              <a:buFont typeface="Arial" panose="020B0604020202020204" pitchFamily="34" charset="0"/>
              <a:buChar char="•"/>
            </a:pPr>
            <a:r>
              <a:rPr lang="en-US" sz="1600" dirty="0"/>
              <a:t>Continue support the Youth for Climate and Youth for SDGs program </a:t>
            </a:r>
          </a:p>
          <a:p>
            <a:pPr lvl="1">
              <a:buFont typeface="Arial" panose="020B0604020202020204" pitchFamily="34" charset="0"/>
              <a:buChar char="•"/>
            </a:pPr>
            <a:r>
              <a:rPr lang="en-US" sz="1600" dirty="0"/>
              <a:t>Find out the potential of expanding after the operation in the previous school is smoothly</a:t>
            </a:r>
          </a:p>
        </p:txBody>
      </p:sp>
      <p:pic>
        <p:nvPicPr>
          <p:cNvPr id="5" name="Picture 4" descr="A green street sign&#10;&#10;Description automatically generated with medium confidence">
            <a:extLst>
              <a:ext uri="{FF2B5EF4-FFF2-40B4-BE49-F238E27FC236}">
                <a16:creationId xmlns:a16="http://schemas.microsoft.com/office/drawing/2014/main" id="{C73D5D59-DA4F-4BAE-93F0-8B508D6C8A6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3309" b="-3"/>
          <a:stretch/>
        </p:blipFill>
        <p:spPr>
          <a:xfrm>
            <a:off x="7675658" y="2093976"/>
            <a:ext cx="3941064" cy="4096512"/>
          </a:xfrm>
          <a:prstGeom prst="rect">
            <a:avLst/>
          </a:prstGeom>
        </p:spPr>
      </p:pic>
    </p:spTree>
    <p:extLst>
      <p:ext uri="{BB962C8B-B14F-4D97-AF65-F5344CB8AC3E}">
        <p14:creationId xmlns:p14="http://schemas.microsoft.com/office/powerpoint/2010/main" val="1781182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2"/>
        <p:cNvGrpSpPr/>
        <p:nvPr/>
      </p:nvGrpSpPr>
      <p:grpSpPr>
        <a:xfrm>
          <a:off x="0" y="0"/>
          <a:ext cx="0" cy="0"/>
          <a:chOff x="0" y="0"/>
          <a:chExt cx="0" cy="0"/>
        </a:xfrm>
      </p:grpSpPr>
      <p:sp>
        <p:nvSpPr>
          <p:cNvPr id="853" name="Google Shape;853;p5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4" name="Google Shape;854;p54"/>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55" name="Google Shape;855;p54"/>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6" name="Google Shape;856;p54"/>
          <p:cNvSpPr/>
          <p:nvPr/>
        </p:nvSpPr>
        <p:spPr>
          <a:xfrm>
            <a:off x="2815929" y="148929"/>
            <a:ext cx="6560142" cy="656014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7" name="Google Shape;857;p54"/>
          <p:cNvSpPr txBox="1">
            <a:spLocks noGrp="1"/>
          </p:cNvSpPr>
          <p:nvPr>
            <p:ph type="title"/>
          </p:nvPr>
        </p:nvSpPr>
        <p:spPr>
          <a:xfrm>
            <a:off x="3315031" y="1380754"/>
            <a:ext cx="5561938" cy="251351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Q&amp;A</a:t>
            </a:r>
            <a:endParaRPr/>
          </a:p>
        </p:txBody>
      </p:sp>
      <p:sp>
        <p:nvSpPr>
          <p:cNvPr id="858" name="Google Shape;858;p54"/>
          <p:cNvSpPr/>
          <p:nvPr/>
        </p:nvSpPr>
        <p:spPr>
          <a:xfrm rot="-1577571" flipH="1">
            <a:off x="2494118" y="6170"/>
            <a:ext cx="6816262" cy="6816262"/>
          </a:xfrm>
          <a:prstGeom prst="arc">
            <a:avLst>
              <a:gd name="adj1" fmla="val 16200000"/>
              <a:gd name="adj2" fmla="val 20093138"/>
            </a:avLst>
          </a:prstGeom>
          <a:noFill/>
          <a:ln w="127000" cap="rnd" cmpd="sng">
            <a:solidFill>
              <a:schemeClr val="accent4">
                <a:alpha val="94901"/>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59" name="Google Shape;859;p54"/>
          <p:cNvSpPr/>
          <p:nvPr/>
        </p:nvSpPr>
        <p:spPr>
          <a:xfrm>
            <a:off x="8200995" y="5310973"/>
            <a:ext cx="705948" cy="686798"/>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6" name="Google Shape;186;p2"/>
          <p:cNvSpPr txBox="1">
            <a:spLocks noGrp="1"/>
          </p:cNvSpPr>
          <p:nvPr>
            <p:ph type="title"/>
          </p:nvPr>
        </p:nvSpPr>
        <p:spPr>
          <a:xfrm>
            <a:off x="635000" y="640823"/>
            <a:ext cx="3418659" cy="55831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Content</a:t>
            </a:r>
            <a:endParaRPr/>
          </a:p>
        </p:txBody>
      </p:sp>
      <p:sp>
        <p:nvSpPr>
          <p:cNvPr id="187" name="Google Shape;187;p2"/>
          <p:cNvSpPr/>
          <p:nvPr/>
        </p:nvSpPr>
        <p:spPr>
          <a:xfrm rot="5400000">
            <a:off x="1627450" y="3462719"/>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88" name="Google Shape;188;p2"/>
          <p:cNvGrpSpPr/>
          <p:nvPr/>
        </p:nvGrpSpPr>
        <p:grpSpPr>
          <a:xfrm>
            <a:off x="4611441" y="1681335"/>
            <a:ext cx="6900512" cy="3495330"/>
            <a:chOff x="0" y="125940"/>
            <a:chExt cx="6900512" cy="3495330"/>
          </a:xfrm>
        </p:grpSpPr>
        <p:sp>
          <p:nvSpPr>
            <p:cNvPr id="189" name="Google Shape;189;p2"/>
            <p:cNvSpPr/>
            <p:nvPr/>
          </p:nvSpPr>
          <p:spPr>
            <a:xfrm>
              <a:off x="0" y="395670"/>
              <a:ext cx="6900512" cy="504000"/>
            </a:xfrm>
            <a:prstGeom prst="rect">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45025" y="125940"/>
              <a:ext cx="4830358" cy="59040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txBox="1"/>
            <p:nvPr/>
          </p:nvSpPr>
          <p:spPr>
            <a:xfrm>
              <a:off x="373846" y="154761"/>
              <a:ext cx="4772716" cy="532758"/>
            </a:xfrm>
            <a:prstGeom prst="rect">
              <a:avLst/>
            </a:prstGeom>
            <a:noFill/>
            <a:ln>
              <a:noFill/>
            </a:ln>
          </p:spPr>
          <p:txBody>
            <a:bodyPr spcFirstLastPara="1" wrap="square" lIns="182575" tIns="0" rIns="182575" bIns="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0" i="0" u="none" strike="noStrike" cap="none" dirty="0">
                  <a:solidFill>
                    <a:schemeClr val="lt1"/>
                  </a:solidFill>
                  <a:latin typeface="Calibri"/>
                  <a:ea typeface="Calibri"/>
                  <a:cs typeface="Calibri"/>
                  <a:sym typeface="Calibri"/>
                </a:rPr>
                <a:t>Background </a:t>
              </a:r>
              <a:endParaRPr dirty="0"/>
            </a:p>
          </p:txBody>
        </p:sp>
        <p:sp>
          <p:nvSpPr>
            <p:cNvPr id="192" name="Google Shape;192;p2"/>
            <p:cNvSpPr/>
            <p:nvPr/>
          </p:nvSpPr>
          <p:spPr>
            <a:xfrm>
              <a:off x="0" y="1302870"/>
              <a:ext cx="6900512" cy="504000"/>
            </a:xfrm>
            <a:prstGeom prst="rect">
              <a:avLst/>
            </a:prstGeom>
            <a:solidFill>
              <a:schemeClr val="lt1">
                <a:alpha val="89803"/>
              </a:schemeClr>
            </a:solidFill>
            <a:ln w="12700" cap="flat" cmpd="sng">
              <a:solidFill>
                <a:srgbClr val="53C1C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345025" y="1007670"/>
              <a:ext cx="4830358" cy="590400"/>
            </a:xfrm>
            <a:prstGeom prst="roundRect">
              <a:avLst>
                <a:gd name="adj" fmla="val 16667"/>
              </a:avLst>
            </a:prstGeom>
            <a:solidFill>
              <a:srgbClr val="53C1C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txBox="1"/>
            <p:nvPr/>
          </p:nvSpPr>
          <p:spPr>
            <a:xfrm>
              <a:off x="373846" y="1036491"/>
              <a:ext cx="4772716" cy="532758"/>
            </a:xfrm>
            <a:prstGeom prst="rect">
              <a:avLst/>
            </a:prstGeom>
            <a:noFill/>
            <a:ln>
              <a:noFill/>
            </a:ln>
          </p:spPr>
          <p:txBody>
            <a:bodyPr spcFirstLastPara="1" wrap="square" lIns="182575" tIns="0" rIns="182575" bIns="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dirty="0">
                  <a:solidFill>
                    <a:schemeClr val="lt1"/>
                  </a:solidFill>
                  <a:latin typeface="Calibri"/>
                  <a:cs typeface="Calibri"/>
                  <a:sym typeface="Calibri"/>
                </a:rPr>
                <a:t>Our Vision </a:t>
              </a:r>
              <a:endParaRPr dirty="0"/>
            </a:p>
          </p:txBody>
        </p:sp>
        <p:sp>
          <p:nvSpPr>
            <p:cNvPr id="195" name="Google Shape;195;p2"/>
            <p:cNvSpPr/>
            <p:nvPr/>
          </p:nvSpPr>
          <p:spPr>
            <a:xfrm>
              <a:off x="0" y="2210070"/>
              <a:ext cx="6900512" cy="504000"/>
            </a:xfrm>
            <a:prstGeom prst="rect">
              <a:avLst/>
            </a:prstGeom>
            <a:solidFill>
              <a:schemeClr val="lt1">
                <a:alpha val="89803"/>
              </a:schemeClr>
            </a:solidFill>
            <a:ln w="12700" cap="flat" cmpd="sng">
              <a:solidFill>
                <a:srgbClr val="4EC7A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345025" y="1914870"/>
              <a:ext cx="4830358" cy="590400"/>
            </a:xfrm>
            <a:prstGeom prst="roundRect">
              <a:avLst>
                <a:gd name="adj" fmla="val 16667"/>
              </a:avLst>
            </a:prstGeom>
            <a:solidFill>
              <a:srgbClr val="4EC7A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txBox="1"/>
            <p:nvPr/>
          </p:nvSpPr>
          <p:spPr>
            <a:xfrm>
              <a:off x="373846" y="1943691"/>
              <a:ext cx="4772716" cy="532758"/>
            </a:xfrm>
            <a:prstGeom prst="rect">
              <a:avLst/>
            </a:prstGeom>
            <a:noFill/>
            <a:ln>
              <a:noFill/>
            </a:ln>
          </p:spPr>
          <p:txBody>
            <a:bodyPr spcFirstLastPara="1" wrap="square" lIns="182575" tIns="0" rIns="182575" bIns="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0" i="0" u="none" strike="noStrike" cap="none" dirty="0">
                  <a:solidFill>
                    <a:schemeClr val="lt1"/>
                  </a:solidFill>
                  <a:latin typeface="Calibri"/>
                  <a:ea typeface="Calibri"/>
                  <a:cs typeface="Calibri"/>
                  <a:sym typeface="Calibri"/>
                </a:rPr>
                <a:t>Key Achieve</a:t>
              </a:r>
              <a:r>
                <a:rPr lang="en-US" sz="2000" dirty="0">
                  <a:solidFill>
                    <a:schemeClr val="lt1"/>
                  </a:solidFill>
                  <a:latin typeface="Calibri"/>
                  <a:ea typeface="Calibri"/>
                  <a:cs typeface="Calibri"/>
                  <a:sym typeface="Calibri"/>
                </a:rPr>
                <a:t>ments </a:t>
              </a:r>
              <a:r>
                <a:rPr lang="en-US" sz="2000" b="0" i="0" u="none" strike="noStrike" cap="none" dirty="0">
                  <a:solidFill>
                    <a:schemeClr val="lt1"/>
                  </a:solidFill>
                  <a:latin typeface="Calibri"/>
                  <a:ea typeface="Calibri"/>
                  <a:cs typeface="Calibri"/>
                  <a:sym typeface="Calibri"/>
                </a:rPr>
                <a:t> </a:t>
              </a:r>
              <a:endParaRPr dirty="0"/>
            </a:p>
          </p:txBody>
        </p:sp>
        <p:sp>
          <p:nvSpPr>
            <p:cNvPr id="198" name="Google Shape;198;p2"/>
            <p:cNvSpPr/>
            <p:nvPr/>
          </p:nvSpPr>
          <p:spPr>
            <a:xfrm>
              <a:off x="0" y="3117270"/>
              <a:ext cx="6900512" cy="504000"/>
            </a:xfrm>
            <a:prstGeom prst="rect">
              <a:avLst/>
            </a:prstGeom>
            <a:solidFill>
              <a:schemeClr val="lt1">
                <a:alpha val="89803"/>
              </a:schemeClr>
            </a:solidFill>
            <a:ln w="12700" cap="flat" cmpd="sng">
              <a:solidFill>
                <a:srgbClr val="49C07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5025" y="2831038"/>
              <a:ext cx="4830358" cy="590400"/>
            </a:xfrm>
            <a:prstGeom prst="roundRect">
              <a:avLst>
                <a:gd name="adj" fmla="val 16667"/>
              </a:avLst>
            </a:prstGeom>
            <a:solidFill>
              <a:srgbClr val="49C07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txBox="1"/>
            <p:nvPr/>
          </p:nvSpPr>
          <p:spPr>
            <a:xfrm>
              <a:off x="373846" y="2859859"/>
              <a:ext cx="4772716" cy="532758"/>
            </a:xfrm>
            <a:prstGeom prst="rect">
              <a:avLst/>
            </a:prstGeom>
            <a:noFill/>
            <a:ln>
              <a:noFill/>
            </a:ln>
          </p:spPr>
          <p:txBody>
            <a:bodyPr spcFirstLastPara="1" wrap="square" lIns="182575" tIns="0" rIns="182575" bIns="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dirty="0">
                  <a:solidFill>
                    <a:schemeClr val="lt1"/>
                  </a:solidFill>
                  <a:latin typeface="Calibri"/>
                  <a:ea typeface="Calibri"/>
                  <a:cs typeface="Calibri"/>
                  <a:sym typeface="Calibri"/>
                </a:rPr>
                <a:t>Next step</a:t>
              </a:r>
              <a:r>
                <a:rPr lang="en-US" sz="2000" b="0" i="0" u="none" strike="noStrike" cap="none" dirty="0">
                  <a:solidFill>
                    <a:schemeClr val="lt1"/>
                  </a:solidFill>
                  <a:latin typeface="Calibri"/>
                  <a:ea typeface="Calibri"/>
                  <a:cs typeface="Calibri"/>
                  <a:sym typeface="Calibri"/>
                </a:rPr>
                <a:t> </a:t>
              </a:r>
              <a:endParaRPr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1121F7-73C3-4477-83A8-B0BB21E263FE}"/>
              </a:ext>
            </a:extLst>
          </p:cNvPr>
          <p:cNvSpPr>
            <a:spLocks noGrp="1"/>
          </p:cNvSpPr>
          <p:nvPr>
            <p:ph type="title"/>
          </p:nvPr>
        </p:nvSpPr>
        <p:spPr>
          <a:xfrm>
            <a:off x="7527223" y="557189"/>
            <a:ext cx="4189856" cy="1671566"/>
          </a:xfrm>
        </p:spPr>
        <p:txBody>
          <a:bodyPr>
            <a:normAutofit/>
          </a:bodyPr>
          <a:lstStyle/>
          <a:p>
            <a:pPr algn="ctr"/>
            <a:r>
              <a:rPr lang="en-US" sz="4000" b="1" dirty="0">
                <a:effectLst>
                  <a:outerShdw blurRad="38100" dist="38100" dir="2700000" algn="tl">
                    <a:srgbClr val="000000">
                      <a:alpha val="43137"/>
                    </a:srgbClr>
                  </a:outerShdw>
                </a:effectLst>
              </a:rPr>
              <a:t>Background </a:t>
            </a:r>
          </a:p>
        </p:txBody>
      </p:sp>
      <p:pic>
        <p:nvPicPr>
          <p:cNvPr id="17" name="Picture 16">
            <a:extLst>
              <a:ext uri="{FF2B5EF4-FFF2-40B4-BE49-F238E27FC236}">
                <a16:creationId xmlns:a16="http://schemas.microsoft.com/office/drawing/2014/main" id="{40BFFEDE-80E2-406A-B88A-A72C79F36E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910" b="-1"/>
          <a:stretch/>
        </p:blipFill>
        <p:spPr bwMode="auto">
          <a:xfrm>
            <a:off x="20" y="-1"/>
            <a:ext cx="3997732" cy="4469126"/>
          </a:xfrm>
          <a:prstGeom prst="rect">
            <a:avLst/>
          </a:prstGeom>
          <a:extLst>
            <a:ext uri="{53640926-AAD7-44D8-BBD7-CCE9431645EC}">
              <a14:shadowObscured xmlns:a14="http://schemas.microsoft.com/office/drawing/2010/main"/>
            </a:ext>
          </a:extLst>
        </p:spPr>
      </p:pic>
      <p:pic>
        <p:nvPicPr>
          <p:cNvPr id="11" name="Picture 10" descr="A picture containing person, building, indoor, group&#10;&#10;Description automatically generated">
            <a:extLst>
              <a:ext uri="{FF2B5EF4-FFF2-40B4-BE49-F238E27FC236}">
                <a16:creationId xmlns:a16="http://schemas.microsoft.com/office/drawing/2014/main" id="{D57D5A10-6641-4CF4-A802-D64003972504}"/>
              </a:ext>
            </a:extLst>
          </p:cNvPr>
          <p:cNvPicPr>
            <a:picLocks noChangeAspect="1"/>
          </p:cNvPicPr>
          <p:nvPr/>
        </p:nvPicPr>
        <p:blipFill rotWithShape="1">
          <a:blip r:embed="rId3">
            <a:extLst>
              <a:ext uri="{28A0092B-C50C-407E-A947-70E740481C1C}">
                <a14:useLocalDpi xmlns:a14="http://schemas.microsoft.com/office/drawing/2010/main" val="0"/>
              </a:ext>
            </a:extLst>
          </a:blip>
          <a:srcRect l="6986" r="2248" b="1"/>
          <a:stretch/>
        </p:blipFill>
        <p:spPr>
          <a:xfrm>
            <a:off x="4184069" y="-210067"/>
            <a:ext cx="3027239" cy="2226220"/>
          </a:xfrm>
          <a:prstGeom prst="rect">
            <a:avLst/>
          </a:prstGeom>
        </p:spPr>
      </p:pic>
      <p:pic>
        <p:nvPicPr>
          <p:cNvPr id="9" name="Picture 8">
            <a:extLst>
              <a:ext uri="{FF2B5EF4-FFF2-40B4-BE49-F238E27FC236}">
                <a16:creationId xmlns:a16="http://schemas.microsoft.com/office/drawing/2014/main" id="{05212DEE-5BF7-4AB1-A192-3DE5584A26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480" r="11098" b="-1"/>
          <a:stretch/>
        </p:blipFill>
        <p:spPr bwMode="auto">
          <a:xfrm>
            <a:off x="4184069" y="2406570"/>
            <a:ext cx="3027239" cy="2050948"/>
          </a:xfrm>
          <a:prstGeom prst="rect">
            <a:avLst/>
          </a:prstGeom>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A1320F39-2497-484E-B465-3590FB9C8C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29" r="-3" b="-3"/>
          <a:stretch/>
        </p:blipFill>
        <p:spPr bwMode="auto">
          <a:xfrm>
            <a:off x="-3717" y="4638290"/>
            <a:ext cx="3020892" cy="2219710"/>
          </a:xfrm>
          <a:prstGeom prst="rect">
            <a:avLst/>
          </a:prstGeom>
          <a:extLst>
            <a:ext uri="{53640926-AAD7-44D8-BBD7-CCE9431645EC}">
              <a14:shadowObscured xmlns:a14="http://schemas.microsoft.com/office/drawing/2010/main"/>
            </a:ext>
          </a:extLst>
        </p:spPr>
      </p:pic>
      <p:pic>
        <p:nvPicPr>
          <p:cNvPr id="8" name="Picture 7" descr="A group of people posing for a picture&#10;&#10;Description automatically generated">
            <a:extLst>
              <a:ext uri="{FF2B5EF4-FFF2-40B4-BE49-F238E27FC236}">
                <a16:creationId xmlns:a16="http://schemas.microsoft.com/office/drawing/2014/main" id="{328A48C5-8682-46DD-836D-273984170664}"/>
              </a:ext>
            </a:extLst>
          </p:cNvPr>
          <p:cNvPicPr>
            <a:picLocks noChangeAspect="1"/>
          </p:cNvPicPr>
          <p:nvPr/>
        </p:nvPicPr>
        <p:blipFill rotWithShape="1">
          <a:blip r:embed="rId6">
            <a:extLst>
              <a:ext uri="{28A0092B-C50C-407E-A947-70E740481C1C}">
                <a14:useLocalDpi xmlns:a14="http://schemas.microsoft.com/office/drawing/2010/main" val="0"/>
              </a:ext>
            </a:extLst>
          </a:blip>
          <a:srcRect t="17102" r="3" b="9100"/>
          <a:stretch/>
        </p:blipFill>
        <p:spPr>
          <a:xfrm>
            <a:off x="3184628" y="4629230"/>
            <a:ext cx="4026679" cy="2228764"/>
          </a:xfrm>
          <a:prstGeom prst="rect">
            <a:avLst/>
          </a:prstGeom>
        </p:spPr>
      </p:pic>
      <p:sp>
        <p:nvSpPr>
          <p:cNvPr id="3" name="Text Placeholder 2">
            <a:extLst>
              <a:ext uri="{FF2B5EF4-FFF2-40B4-BE49-F238E27FC236}">
                <a16:creationId xmlns:a16="http://schemas.microsoft.com/office/drawing/2014/main" id="{973A98DD-7370-416F-A269-D055B53AC874}"/>
              </a:ext>
            </a:extLst>
          </p:cNvPr>
          <p:cNvSpPr>
            <a:spLocks noGrp="1"/>
          </p:cNvSpPr>
          <p:nvPr>
            <p:ph type="body" idx="1"/>
          </p:nvPr>
        </p:nvSpPr>
        <p:spPr>
          <a:xfrm>
            <a:off x="7527223" y="2400475"/>
            <a:ext cx="3826578" cy="3776488"/>
          </a:xfrm>
        </p:spPr>
        <p:txBody>
          <a:bodyPr>
            <a:normAutofit/>
          </a:bodyPr>
          <a:lstStyle/>
          <a:p>
            <a:r>
              <a:rPr lang="en-US" sz="1900" dirty="0"/>
              <a:t>December 2019, the first meeting between Zero Waste Laos and Norwegian People’s AID</a:t>
            </a:r>
          </a:p>
          <a:p>
            <a:r>
              <a:rPr lang="en-US" sz="1900" dirty="0"/>
              <a:t>2020, Conducting Survey and Training for 400 staffs of NPA Laos </a:t>
            </a:r>
          </a:p>
          <a:p>
            <a:r>
              <a:rPr lang="en-US" sz="1900" dirty="0"/>
              <a:t>Supporting Zero Waste Laos activities such as Save Green Clean Southern Laos, Youth for SDGs Laos Conference and Youth for SDGs Southern Laos</a:t>
            </a:r>
          </a:p>
        </p:txBody>
      </p:sp>
    </p:spTree>
    <p:extLst>
      <p:ext uri="{BB962C8B-B14F-4D97-AF65-F5344CB8AC3E}">
        <p14:creationId xmlns:p14="http://schemas.microsoft.com/office/powerpoint/2010/main" val="757472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Google Shape;311;p1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12" name="Google Shape;3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en-US" sz="4200" dirty="0"/>
              <a:t>What are the </a:t>
            </a:r>
            <a:r>
              <a:rPr lang="en-US" sz="4200" b="1" dirty="0">
                <a:solidFill>
                  <a:schemeClr val="accent1">
                    <a:lumMod val="50000"/>
                  </a:schemeClr>
                </a:solidFill>
                <a:effectLst>
                  <a:outerShdw blurRad="38100" dist="38100" dir="2700000" algn="tl">
                    <a:srgbClr val="000000">
                      <a:alpha val="43137"/>
                    </a:srgbClr>
                  </a:outerShdw>
                </a:effectLst>
              </a:rPr>
              <a:t>vision and target </a:t>
            </a:r>
            <a:r>
              <a:rPr lang="en-US" sz="4200" dirty="0"/>
              <a:t>of NPA Laos on environmental protection?</a:t>
            </a:r>
            <a:endParaRPr dirty="0"/>
          </a:p>
        </p:txBody>
      </p:sp>
      <p:sp>
        <p:nvSpPr>
          <p:cNvPr id="313" name="Google Shape;313;p13"/>
          <p:cNvSpPr/>
          <p:nvPr/>
        </p:nvSpPr>
        <p:spPr>
          <a:xfrm>
            <a:off x="838200" y="1865313"/>
            <a:ext cx="10424160" cy="18288"/>
          </a:xfrm>
          <a:custGeom>
            <a:avLst/>
            <a:gdLst/>
            <a:ahLst/>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14" name="Google Shape;314;p13"/>
          <p:cNvGrpSpPr/>
          <p:nvPr/>
        </p:nvGrpSpPr>
        <p:grpSpPr>
          <a:xfrm>
            <a:off x="262388" y="3010202"/>
            <a:ext cx="9377440" cy="2377890"/>
            <a:chOff x="569079" y="785492"/>
            <a:chExt cx="9377440" cy="2377890"/>
          </a:xfrm>
        </p:grpSpPr>
        <p:sp>
          <p:nvSpPr>
            <p:cNvPr id="315" name="Google Shape;315;p13"/>
            <p:cNvSpPr/>
            <p:nvPr/>
          </p:nvSpPr>
          <p:spPr>
            <a:xfrm>
              <a:off x="973190" y="785492"/>
              <a:ext cx="1264141" cy="1264141"/>
            </a:xfrm>
            <a:prstGeom prst="round2DiagRect">
              <a:avLst>
                <a:gd name="adj1" fmla="val 2972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242597" y="1054900"/>
              <a:ext cx="725326" cy="72532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569079" y="2443382"/>
              <a:ext cx="2072362"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txBox="1"/>
            <p:nvPr/>
          </p:nvSpPr>
          <p:spPr>
            <a:xfrm>
              <a:off x="569079" y="2443382"/>
              <a:ext cx="2072362"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700"/>
                <a:buFont typeface="Calibri"/>
                <a:buNone/>
              </a:pPr>
              <a:r>
                <a:rPr lang="en-US" sz="1700" cap="none" dirty="0">
                  <a:solidFill>
                    <a:schemeClr val="dk1"/>
                  </a:solidFill>
                  <a:latin typeface="Calibri"/>
                  <a:ea typeface="Calibri"/>
                  <a:cs typeface="Calibri"/>
                  <a:sym typeface="Calibri"/>
                </a:rPr>
                <a:t>CHAMPION ON ENVIRONMENTAL PROTECTION IN LAOS AND REGION </a:t>
              </a:r>
              <a:endParaRPr dirty="0"/>
            </a:p>
          </p:txBody>
        </p:sp>
        <p:sp>
          <p:nvSpPr>
            <p:cNvPr id="319" name="Google Shape;319;p13"/>
            <p:cNvSpPr/>
            <p:nvPr/>
          </p:nvSpPr>
          <p:spPr>
            <a:xfrm>
              <a:off x="3408216" y="785492"/>
              <a:ext cx="1264141" cy="1264141"/>
            </a:xfrm>
            <a:prstGeom prst="round2DiagRect">
              <a:avLst>
                <a:gd name="adj1" fmla="val 29727"/>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3677623" y="1054900"/>
              <a:ext cx="725326" cy="72532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3004105" y="2443382"/>
              <a:ext cx="2072362"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txBox="1"/>
            <p:nvPr/>
          </p:nvSpPr>
          <p:spPr>
            <a:xfrm>
              <a:off x="3004105" y="2443382"/>
              <a:ext cx="2072362"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700"/>
                <a:buFont typeface="Calibri"/>
                <a:buNone/>
              </a:pPr>
              <a:r>
                <a:rPr lang="en-US" sz="1700" cap="none" dirty="0">
                  <a:solidFill>
                    <a:schemeClr val="dk1"/>
                  </a:solidFill>
                  <a:latin typeface="Calibri"/>
                  <a:ea typeface="Calibri"/>
                  <a:cs typeface="Calibri"/>
                  <a:sym typeface="Calibri"/>
                </a:rPr>
                <a:t>REDUCE CARBON FOOTPRINT</a:t>
              </a:r>
              <a:endParaRPr dirty="0"/>
            </a:p>
          </p:txBody>
        </p:sp>
        <p:sp>
          <p:nvSpPr>
            <p:cNvPr id="323" name="Google Shape;323;p13"/>
            <p:cNvSpPr/>
            <p:nvPr/>
          </p:nvSpPr>
          <p:spPr>
            <a:xfrm>
              <a:off x="5843242" y="785492"/>
              <a:ext cx="1264141" cy="1264141"/>
            </a:xfrm>
            <a:prstGeom prst="round2DiagRect">
              <a:avLst>
                <a:gd name="adj1" fmla="val 2972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a:off x="6112649" y="1054900"/>
              <a:ext cx="725326" cy="72532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13"/>
            <p:cNvSpPr/>
            <p:nvPr/>
          </p:nvSpPr>
          <p:spPr>
            <a:xfrm>
              <a:off x="5439131" y="2443382"/>
              <a:ext cx="2072362"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txBox="1"/>
            <p:nvPr/>
          </p:nvSpPr>
          <p:spPr>
            <a:xfrm>
              <a:off x="5439131" y="2443382"/>
              <a:ext cx="2072362"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700"/>
                <a:buFont typeface="Calibri"/>
                <a:buNone/>
              </a:pPr>
              <a:r>
                <a:rPr lang="en-US" sz="1700" cap="none" dirty="0">
                  <a:solidFill>
                    <a:schemeClr val="dk1"/>
                  </a:solidFill>
                  <a:latin typeface="Calibri"/>
                  <a:ea typeface="Calibri"/>
                  <a:cs typeface="Calibri"/>
                  <a:sym typeface="Calibri"/>
                </a:rPr>
                <a:t>REDUCE SINGLE USE PLASTIC</a:t>
              </a:r>
              <a:endParaRPr dirty="0"/>
            </a:p>
          </p:txBody>
        </p:sp>
        <p:sp>
          <p:nvSpPr>
            <p:cNvPr id="327" name="Google Shape;327;p13"/>
            <p:cNvSpPr/>
            <p:nvPr/>
          </p:nvSpPr>
          <p:spPr>
            <a:xfrm>
              <a:off x="8278268" y="785492"/>
              <a:ext cx="1264141" cy="1264141"/>
            </a:xfrm>
            <a:prstGeom prst="round2DiagRect">
              <a:avLst>
                <a:gd name="adj1" fmla="val 29727"/>
                <a:gd name="adj2" fmla="val 0"/>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a:off x="8547677" y="1054900"/>
              <a:ext cx="725326" cy="72532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13"/>
            <p:cNvSpPr/>
            <p:nvPr/>
          </p:nvSpPr>
          <p:spPr>
            <a:xfrm>
              <a:off x="7874157" y="2443382"/>
              <a:ext cx="2072362"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txBox="1"/>
            <p:nvPr/>
          </p:nvSpPr>
          <p:spPr>
            <a:xfrm>
              <a:off x="7874157" y="2443382"/>
              <a:ext cx="2072362"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700"/>
                <a:buFont typeface="Calibri"/>
                <a:buNone/>
              </a:pPr>
              <a:r>
                <a:rPr lang="en-US" sz="1700" cap="none" dirty="0">
                  <a:solidFill>
                    <a:schemeClr val="dk1"/>
                  </a:solidFill>
                  <a:latin typeface="Calibri"/>
                  <a:ea typeface="Calibri"/>
                  <a:cs typeface="Calibri"/>
                  <a:sym typeface="Calibri"/>
                </a:rPr>
                <a:t>GREEN OFFICE AND GREEN OPERATION</a:t>
              </a:r>
              <a:endParaRPr dirty="0"/>
            </a:p>
          </p:txBody>
        </p:sp>
      </p:grpSp>
      <p:sp>
        <p:nvSpPr>
          <p:cNvPr id="24" name="Google Shape;315;p13">
            <a:extLst>
              <a:ext uri="{FF2B5EF4-FFF2-40B4-BE49-F238E27FC236}">
                <a16:creationId xmlns:a16="http://schemas.microsoft.com/office/drawing/2014/main" id="{F2EB7E72-A82B-4C0C-BF15-AED6D38D2C18}"/>
              </a:ext>
            </a:extLst>
          </p:cNvPr>
          <p:cNvSpPr/>
          <p:nvPr/>
        </p:nvSpPr>
        <p:spPr>
          <a:xfrm>
            <a:off x="10211459" y="3010202"/>
            <a:ext cx="1264141" cy="1264141"/>
          </a:xfrm>
          <a:prstGeom prst="round2DiagRect">
            <a:avLst>
              <a:gd name="adj1" fmla="val 2972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30;p13">
            <a:extLst>
              <a:ext uri="{FF2B5EF4-FFF2-40B4-BE49-F238E27FC236}">
                <a16:creationId xmlns:a16="http://schemas.microsoft.com/office/drawing/2014/main" id="{8FDC35E3-EE9F-40B0-AE91-C44FBD26F99D}"/>
              </a:ext>
            </a:extLst>
          </p:cNvPr>
          <p:cNvSpPr txBox="1"/>
          <p:nvPr/>
        </p:nvSpPr>
        <p:spPr>
          <a:xfrm>
            <a:off x="9639828" y="4680944"/>
            <a:ext cx="2552171"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700"/>
              <a:buFont typeface="Calibri"/>
              <a:buNone/>
            </a:pPr>
            <a:r>
              <a:rPr lang="en-US" sz="1700" cap="none" dirty="0">
                <a:solidFill>
                  <a:schemeClr val="dk1"/>
                </a:solidFill>
                <a:latin typeface="Calibri"/>
                <a:ea typeface="Calibri"/>
                <a:cs typeface="Calibri"/>
                <a:sym typeface="Calibri"/>
              </a:rPr>
              <a:t>SUPPORT COMMUNITY  AND YOUNG GENERATION TO PROTECT ENVIRONMENT</a:t>
            </a:r>
            <a:endParaRPr dirty="0"/>
          </a:p>
        </p:txBody>
      </p:sp>
      <p:pic>
        <p:nvPicPr>
          <p:cNvPr id="3" name="Graphic 2" descr="Handshake with solid fill">
            <a:extLst>
              <a:ext uri="{FF2B5EF4-FFF2-40B4-BE49-F238E27FC236}">
                <a16:creationId xmlns:a16="http://schemas.microsoft.com/office/drawing/2014/main" id="{1887F46F-4B83-444C-886E-164A9403E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39400" y="3197799"/>
            <a:ext cx="914400" cy="91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AD5ABA-C409-42E7-B86A-49F44B0CE9EE}"/>
              </a:ext>
            </a:extLst>
          </p:cNvPr>
          <p:cNvSpPr>
            <a:spLocks noGrp="1"/>
          </p:cNvSpPr>
          <p:nvPr>
            <p:ph type="title"/>
          </p:nvPr>
        </p:nvSpPr>
        <p:spPr>
          <a:xfrm>
            <a:off x="643467" y="1698171"/>
            <a:ext cx="3962061" cy="4516360"/>
          </a:xfrm>
        </p:spPr>
        <p:txBody>
          <a:bodyPr anchor="t">
            <a:normAutofit/>
          </a:bodyPr>
          <a:lstStyle/>
          <a:p>
            <a:pPr algn="ctr"/>
            <a:r>
              <a:rPr lang="en-US" sz="3600" b="1" dirty="0">
                <a:solidFill>
                  <a:schemeClr val="accent1">
                    <a:lumMod val="50000"/>
                  </a:schemeClr>
                </a:solidFill>
                <a:effectLst>
                  <a:outerShdw blurRad="38100" dist="38100" dir="2700000" algn="tl">
                    <a:srgbClr val="000000">
                      <a:alpha val="43137"/>
                    </a:srgbClr>
                  </a:outerShdw>
                </a:effectLst>
              </a:rPr>
              <a:t>Key Achievements in 2021</a:t>
            </a:r>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E2216B3E-312D-4AB8-9A44-ECD414546F47}"/>
              </a:ext>
            </a:extLst>
          </p:cNvPr>
          <p:cNvSpPr>
            <a:spLocks noGrp="1"/>
          </p:cNvSpPr>
          <p:nvPr>
            <p:ph type="body" idx="1"/>
          </p:nvPr>
        </p:nvSpPr>
        <p:spPr>
          <a:xfrm>
            <a:off x="5070020" y="1698170"/>
            <a:ext cx="6478513" cy="4516361"/>
          </a:xfrm>
        </p:spPr>
        <p:txBody>
          <a:bodyPr>
            <a:normAutofit/>
          </a:bodyPr>
          <a:lstStyle/>
          <a:p>
            <a:pPr marL="342900">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Calibri" panose="020F0502020204030204" pitchFamily="34" charset="0"/>
              </a:rPr>
              <a:t>Conduct Environmental Training for NPA staffs</a:t>
            </a:r>
          </a:p>
          <a:p>
            <a:pPr marL="342900">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Calibri" panose="020F0502020204030204" pitchFamily="34" charset="0"/>
              </a:rPr>
              <a:t>Develop Green Office and Green Operation tool</a:t>
            </a:r>
          </a:p>
          <a:p>
            <a:pPr marL="342900" indent="-342900">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Calibri" panose="020F0502020204030204" pitchFamily="34" charset="0"/>
              </a:rPr>
              <a:t>Providing key points for the update of national strategy of Mine action for 2021-2030</a:t>
            </a:r>
          </a:p>
          <a:p>
            <a:pPr marL="342900" indent="-342900">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Calibri" panose="020F0502020204030204" pitchFamily="34" charset="0"/>
              </a:rPr>
              <a:t>Review </a:t>
            </a:r>
            <a:r>
              <a:rPr lang="en-US" sz="2000" dirty="0">
                <a:effectLst/>
                <a:latin typeface="Calibri" panose="020F0502020204030204" pitchFamily="34" charset="0"/>
                <a:ea typeface="Times New Roman" panose="02020603050405020304" pitchFamily="18" charset="0"/>
                <a:cs typeface="Calibri" panose="020F0502020204030204" pitchFamily="34" charset="0"/>
              </a:rPr>
              <a:t>and update of the National standard</a:t>
            </a:r>
          </a:p>
          <a:p>
            <a:pPr marL="342900">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Calibri" panose="020F0502020204030204" pitchFamily="34" charset="0"/>
              </a:rPr>
              <a:t>Youth Climate Action Conference</a:t>
            </a:r>
          </a:p>
          <a:p>
            <a:pPr marL="342900" indent="-342900">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Calibri" panose="020F0502020204030204" pitchFamily="34" charset="0"/>
              </a:rPr>
              <a:t>Youth for SDGs in 3 Provinces of Southern Laos</a:t>
            </a:r>
          </a:p>
          <a:p>
            <a:pPr marL="342900" indent="-342900">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Calibri" panose="020F0502020204030204" pitchFamily="34" charset="0"/>
              </a:rPr>
              <a:t>Sustainability Leaders Program</a:t>
            </a:r>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E5B67EA3-9086-4B39-A88E-A80C8EE3BB9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3766" y="2581836"/>
            <a:ext cx="3401863" cy="3401863"/>
          </a:xfrm>
          <a:prstGeom prst="rect">
            <a:avLst/>
          </a:prstGeom>
        </p:spPr>
      </p:pic>
    </p:spTree>
    <p:extLst>
      <p:ext uri="{BB962C8B-B14F-4D97-AF65-F5344CB8AC3E}">
        <p14:creationId xmlns:p14="http://schemas.microsoft.com/office/powerpoint/2010/main" val="264734178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3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D0896B-6374-4B32-8352-2A5BB284DB0C}"/>
              </a:ext>
            </a:extLst>
          </p:cNvPr>
          <p:cNvSpPr>
            <a:spLocks noGrp="1"/>
          </p:cNvSpPr>
          <p:nvPr>
            <p:ph type="title"/>
          </p:nvPr>
        </p:nvSpPr>
        <p:spPr>
          <a:xfrm>
            <a:off x="643467" y="321734"/>
            <a:ext cx="4970877" cy="1135737"/>
          </a:xfrm>
        </p:spPr>
        <p:txBody>
          <a:bodyPr>
            <a:normAutofit/>
          </a:bodyPr>
          <a:lstStyle/>
          <a:p>
            <a:r>
              <a:rPr lang="en-US" sz="3600" b="1" dirty="0">
                <a:solidFill>
                  <a:srgbClr val="002060"/>
                </a:solidFill>
                <a:effectLst>
                  <a:outerShdw blurRad="38100" dist="38100" dir="2700000" algn="tl">
                    <a:srgbClr val="000000">
                      <a:alpha val="43137"/>
                    </a:srgbClr>
                  </a:outerShdw>
                </a:effectLst>
              </a:rPr>
              <a:t>Green Office Training </a:t>
            </a:r>
          </a:p>
        </p:txBody>
      </p:sp>
      <p:sp>
        <p:nvSpPr>
          <p:cNvPr id="3" name="Text Placeholder 2">
            <a:extLst>
              <a:ext uri="{FF2B5EF4-FFF2-40B4-BE49-F238E27FC236}">
                <a16:creationId xmlns:a16="http://schemas.microsoft.com/office/drawing/2014/main" id="{B4919403-53BA-4628-BAC2-3D690EB6924D}"/>
              </a:ext>
            </a:extLst>
          </p:cNvPr>
          <p:cNvSpPr>
            <a:spLocks noGrp="1"/>
          </p:cNvSpPr>
          <p:nvPr>
            <p:ph type="body" idx="1"/>
          </p:nvPr>
        </p:nvSpPr>
        <p:spPr>
          <a:xfrm>
            <a:off x="643469" y="1550420"/>
            <a:ext cx="4233332" cy="4626543"/>
          </a:xfrm>
        </p:spPr>
        <p:txBody>
          <a:bodyPr>
            <a:normAutofit/>
          </a:bodyPr>
          <a:lstStyle/>
          <a:p>
            <a:pPr marL="114300" indent="0" algn="just">
              <a:buNone/>
            </a:pPr>
            <a:r>
              <a:rPr lang="en-US" sz="2000" dirty="0">
                <a:latin typeface="Calibri" panose="020F0502020204030204" pitchFamily="34" charset="0"/>
                <a:cs typeface="Calibri" panose="020F0502020204030204" pitchFamily="34" charset="0"/>
              </a:rPr>
              <a:t>The training was conducted for all staff in Vientiane office and Pakse office as in Person. The training focused on reduce carbon footprint and increase awareness of staffs in 8 components: </a:t>
            </a:r>
          </a:p>
          <a:p>
            <a:pPr marL="114300" indent="0">
              <a:buNone/>
            </a:pPr>
            <a:endParaRPr lang="en-US" sz="2000" dirty="0">
              <a:latin typeface="Calibri" panose="020F0502020204030204" pitchFamily="34" charset="0"/>
              <a:cs typeface="Calibri" panose="020F0502020204030204" pitchFamily="34" charset="0"/>
            </a:endParaRPr>
          </a:p>
        </p:txBody>
      </p:sp>
      <p:pic>
        <p:nvPicPr>
          <p:cNvPr id="11" name="Picture 10" descr="A picture containing text, indoor, ceiling, wall&#10;&#10;Description automatically generated">
            <a:extLst>
              <a:ext uri="{FF2B5EF4-FFF2-40B4-BE49-F238E27FC236}">
                <a16:creationId xmlns:a16="http://schemas.microsoft.com/office/drawing/2014/main" id="{268537F0-FA53-4F36-803C-B095EDD5B7AF}"/>
              </a:ext>
            </a:extLst>
          </p:cNvPr>
          <p:cNvPicPr>
            <a:picLocks noChangeAspect="1"/>
          </p:cNvPicPr>
          <p:nvPr/>
        </p:nvPicPr>
        <p:blipFill rotWithShape="1">
          <a:blip r:embed="rId2"/>
          <a:srcRect t="20898" r="2" b="2"/>
          <a:stretch/>
        </p:blipFill>
        <p:spPr>
          <a:xfrm>
            <a:off x="5504831" y="228785"/>
            <a:ext cx="4620334" cy="2741067"/>
          </a:xfrm>
          <a:prstGeom prst="rect">
            <a:avLst/>
          </a:prstGeom>
        </p:spPr>
      </p:pic>
      <p:grpSp>
        <p:nvGrpSpPr>
          <p:cNvPr id="60" name="Group 4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61" name="Rectangle 4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4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Isosceles Triangle 4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4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in a room&#10;&#10;Description automatically generated with low confidence">
            <a:extLst>
              <a:ext uri="{FF2B5EF4-FFF2-40B4-BE49-F238E27FC236}">
                <a16:creationId xmlns:a16="http://schemas.microsoft.com/office/drawing/2014/main" id="{CBA4DEEE-F924-4EAB-B179-E52F210DE739}"/>
              </a:ext>
            </a:extLst>
          </p:cNvPr>
          <p:cNvPicPr>
            <a:picLocks noChangeAspect="1"/>
          </p:cNvPicPr>
          <p:nvPr/>
        </p:nvPicPr>
        <p:blipFill rotWithShape="1">
          <a:blip r:embed="rId3"/>
          <a:srcRect t="12831" r="2" b="8069"/>
          <a:stretch/>
        </p:blipFill>
        <p:spPr>
          <a:xfrm>
            <a:off x="6707068" y="2456038"/>
            <a:ext cx="4561721" cy="2706296"/>
          </a:xfrm>
          <a:prstGeom prst="rect">
            <a:avLst/>
          </a:prstGeom>
        </p:spPr>
      </p:pic>
      <p:pic>
        <p:nvPicPr>
          <p:cNvPr id="4" name="Picture 3">
            <a:extLst>
              <a:ext uri="{FF2B5EF4-FFF2-40B4-BE49-F238E27FC236}">
                <a16:creationId xmlns:a16="http://schemas.microsoft.com/office/drawing/2014/main" id="{2354C942-3D7D-479B-9B60-7A921CF9BBE5}"/>
              </a:ext>
            </a:extLst>
          </p:cNvPr>
          <p:cNvPicPr>
            <a:picLocks noChangeAspect="1"/>
          </p:cNvPicPr>
          <p:nvPr/>
        </p:nvPicPr>
        <p:blipFill>
          <a:blip r:embed="rId4"/>
          <a:stretch>
            <a:fillRect/>
          </a:stretch>
        </p:blipFill>
        <p:spPr>
          <a:xfrm>
            <a:off x="1296833" y="3429000"/>
            <a:ext cx="4113402" cy="3362705"/>
          </a:xfrm>
          <a:prstGeom prst="rect">
            <a:avLst/>
          </a:prstGeom>
        </p:spPr>
      </p:pic>
      <p:pic>
        <p:nvPicPr>
          <p:cNvPr id="7" name="Picture 6" descr="A picture containing text, floor, indoor, wall&#10;&#10;Description automatically generated">
            <a:extLst>
              <a:ext uri="{FF2B5EF4-FFF2-40B4-BE49-F238E27FC236}">
                <a16:creationId xmlns:a16="http://schemas.microsoft.com/office/drawing/2014/main" id="{638928A6-0912-4442-A218-C81FCB6B1CBE}"/>
              </a:ext>
            </a:extLst>
          </p:cNvPr>
          <p:cNvPicPr>
            <a:picLocks noChangeAspect="1"/>
          </p:cNvPicPr>
          <p:nvPr/>
        </p:nvPicPr>
        <p:blipFill>
          <a:blip r:embed="rId5"/>
          <a:stretch>
            <a:fillRect/>
          </a:stretch>
        </p:blipFill>
        <p:spPr>
          <a:xfrm>
            <a:off x="9001760" y="4446429"/>
            <a:ext cx="3124258" cy="2345276"/>
          </a:xfrm>
          <a:prstGeom prst="rect">
            <a:avLst/>
          </a:prstGeom>
        </p:spPr>
      </p:pic>
    </p:spTree>
    <p:extLst>
      <p:ext uri="{BB962C8B-B14F-4D97-AF65-F5344CB8AC3E}">
        <p14:creationId xmlns:p14="http://schemas.microsoft.com/office/powerpoint/2010/main" val="90622323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9B65A0-E53F-45B3-8AFF-E3D22989B5F3}"/>
              </a:ext>
            </a:extLst>
          </p:cNvPr>
          <p:cNvSpPr>
            <a:spLocks noGrp="1"/>
          </p:cNvSpPr>
          <p:nvPr>
            <p:ph type="title"/>
          </p:nvPr>
        </p:nvSpPr>
        <p:spPr>
          <a:xfrm>
            <a:off x="643467" y="321734"/>
            <a:ext cx="5136416" cy="1135737"/>
          </a:xfrm>
        </p:spPr>
        <p:txBody>
          <a:bodyPr>
            <a:normAutofit/>
          </a:bodyPr>
          <a:lstStyle/>
          <a:p>
            <a:r>
              <a:rPr lang="en-US" sz="3600" b="1" dirty="0">
                <a:solidFill>
                  <a:srgbClr val="002060"/>
                </a:solidFill>
                <a:effectLst>
                  <a:outerShdw blurRad="38100" dist="38100" dir="2700000" algn="tl">
                    <a:srgbClr val="000000">
                      <a:alpha val="43137"/>
                    </a:srgbClr>
                  </a:outerShdw>
                </a:effectLst>
              </a:rPr>
              <a:t>Green Operation Training </a:t>
            </a:r>
          </a:p>
        </p:txBody>
      </p:sp>
      <p:sp>
        <p:nvSpPr>
          <p:cNvPr id="7" name="Text Placeholder 6">
            <a:extLst>
              <a:ext uri="{FF2B5EF4-FFF2-40B4-BE49-F238E27FC236}">
                <a16:creationId xmlns:a16="http://schemas.microsoft.com/office/drawing/2014/main" id="{A511A2A3-6393-4B24-BA14-B20241A61692}"/>
              </a:ext>
            </a:extLst>
          </p:cNvPr>
          <p:cNvSpPr>
            <a:spLocks noGrp="1"/>
          </p:cNvSpPr>
          <p:nvPr>
            <p:ph type="body" idx="1"/>
          </p:nvPr>
        </p:nvSpPr>
        <p:spPr>
          <a:xfrm>
            <a:off x="123568" y="1149178"/>
            <a:ext cx="5983664" cy="5469899"/>
          </a:xfrm>
        </p:spPr>
        <p:txBody>
          <a:bodyPr>
            <a:normAutofit/>
          </a:bodyPr>
          <a:lstStyle/>
          <a:p>
            <a:pPr marL="114300" indent="0" algn="just">
              <a:buNone/>
            </a:pPr>
            <a:r>
              <a:rPr lang="en-US" sz="1800" dirty="0"/>
              <a:t>Due to Covid Restriction, the green operation was conducted online for all the staffs. It was 4 days training and divided in 4 province ( one day one province ). </a:t>
            </a:r>
            <a:r>
              <a:rPr lang="en-US" sz="1800" dirty="0">
                <a:latin typeface="Arial" panose="020B0604020202020204" pitchFamily="34" charset="0"/>
              </a:rPr>
              <a:t>Staff learned about measures to prevent </a:t>
            </a:r>
            <a:r>
              <a:rPr lang="en-US" sz="1800" b="1" dirty="0">
                <a:solidFill>
                  <a:srgbClr val="002060"/>
                </a:solidFill>
                <a:effectLst>
                  <a:outerShdw blurRad="38100" dist="38100" dir="2700000" algn="tl">
                    <a:srgbClr val="000000">
                      <a:alpha val="43137"/>
                    </a:srgbClr>
                  </a:outerShdw>
                </a:effectLst>
                <a:latin typeface="Arial" panose="020B0604020202020204" pitchFamily="34" charset="0"/>
              </a:rPr>
              <a:t>soil erosion and avoid soil degradation</a:t>
            </a:r>
            <a:r>
              <a:rPr lang="en-US" sz="1800" b="1" dirty="0">
                <a:effectLst>
                  <a:outerShdw blurRad="38100" dist="38100" dir="2700000" algn="tl">
                    <a:srgbClr val="000000">
                      <a:alpha val="43137"/>
                    </a:srgbClr>
                  </a:outerShdw>
                </a:effectLst>
                <a:latin typeface="Arial" panose="020B0604020202020204" pitchFamily="34" charset="0"/>
              </a:rPr>
              <a:t> </a:t>
            </a:r>
            <a:r>
              <a:rPr lang="en-US" sz="1800" dirty="0">
                <a:latin typeface="Arial" panose="020B0604020202020204" pitchFamily="34" charset="0"/>
              </a:rPr>
              <a:t>caused by operations, and measures to </a:t>
            </a:r>
            <a:r>
              <a:rPr lang="en-US" sz="1800" b="1" dirty="0">
                <a:solidFill>
                  <a:srgbClr val="002060"/>
                </a:solidFill>
                <a:effectLst>
                  <a:outerShdw blurRad="38100" dist="38100" dir="2700000" algn="tl">
                    <a:srgbClr val="000000">
                      <a:alpha val="43137"/>
                    </a:srgbClr>
                  </a:outerShdw>
                </a:effectLst>
                <a:latin typeface="Arial" panose="020B0604020202020204" pitchFamily="34" charset="0"/>
              </a:rPr>
              <a:t>reduce pollution to air, water, and soil</a:t>
            </a:r>
            <a:r>
              <a:rPr lang="en-US" sz="1800" dirty="0">
                <a:solidFill>
                  <a:srgbClr val="002060"/>
                </a:solidFill>
                <a:latin typeface="Arial" panose="020B0604020202020204" pitchFamily="34" charset="0"/>
              </a:rPr>
              <a:t> </a:t>
            </a:r>
            <a:r>
              <a:rPr lang="en-US" sz="1800" dirty="0">
                <a:latin typeface="Arial" panose="020B0604020202020204" pitchFamily="34" charset="0"/>
              </a:rPr>
              <a:t>by emissions of toxic or hazardous chemicals. As UXO removal can affect the </a:t>
            </a:r>
            <a:r>
              <a:rPr lang="en-US" sz="1800" b="1" dirty="0">
                <a:solidFill>
                  <a:srgbClr val="002060"/>
                </a:solidFill>
                <a:effectLst>
                  <a:outerShdw blurRad="38100" dist="38100" dir="2700000" algn="tl">
                    <a:srgbClr val="000000">
                      <a:alpha val="43137"/>
                    </a:srgbClr>
                  </a:outerShdw>
                </a:effectLst>
                <a:latin typeface="Arial" panose="020B0604020202020204" pitchFamily="34" charset="0"/>
              </a:rPr>
              <a:t>wildlife and vegetation</a:t>
            </a:r>
          </a:p>
          <a:p>
            <a:pPr marL="114300" indent="0" algn="just">
              <a:buNone/>
            </a:pPr>
            <a:r>
              <a:rPr lang="en-US" sz="1800" b="0" i="0" dirty="0">
                <a:effectLst/>
                <a:latin typeface="Arial" panose="020B0604020202020204" pitchFamily="34" charset="0"/>
              </a:rPr>
              <a:t>The trainings featured environmental considerations such as</a:t>
            </a:r>
            <a:endParaRPr lang="en-US" sz="1800" dirty="0"/>
          </a:p>
          <a:p>
            <a:pPr marL="628650" indent="-514350" algn="just">
              <a:buFont typeface="+mj-lt"/>
              <a:buAutoNum type="arabicPeriod"/>
            </a:pPr>
            <a:r>
              <a:rPr lang="en-US" sz="1800" b="1" dirty="0">
                <a:solidFill>
                  <a:srgbClr val="002060"/>
                </a:solidFill>
                <a:effectLst>
                  <a:outerShdw blurRad="38100" dist="38100" dir="2700000" algn="tl">
                    <a:srgbClr val="000000">
                      <a:alpha val="43137"/>
                    </a:srgbClr>
                  </a:outerShdw>
                </a:effectLst>
                <a:latin typeface="Arial" panose="020B0604020202020204" pitchFamily="34" charset="0"/>
              </a:rPr>
              <a:t>C</a:t>
            </a:r>
            <a:r>
              <a:rPr lang="en-US" sz="1800" b="1" i="0" dirty="0">
                <a:solidFill>
                  <a:srgbClr val="002060"/>
                </a:solidFill>
                <a:effectLst>
                  <a:outerShdw blurRad="38100" dist="38100" dir="2700000" algn="tl">
                    <a:srgbClr val="000000">
                      <a:alpha val="43137"/>
                    </a:srgbClr>
                  </a:outerShdw>
                </a:effectLst>
                <a:latin typeface="Arial" panose="020B0604020202020204" pitchFamily="34" charset="0"/>
              </a:rPr>
              <a:t>amp location selection</a:t>
            </a:r>
          </a:p>
          <a:p>
            <a:pPr marL="628650" indent="-514350" algn="just">
              <a:buFont typeface="+mj-lt"/>
              <a:buAutoNum type="arabicPeriod"/>
            </a:pPr>
            <a:r>
              <a:rPr lang="en-US" sz="1800" b="1" dirty="0">
                <a:solidFill>
                  <a:srgbClr val="002060"/>
                </a:solidFill>
                <a:effectLst>
                  <a:outerShdw blurRad="38100" dist="38100" dir="2700000" algn="tl">
                    <a:srgbClr val="000000">
                      <a:alpha val="43137"/>
                    </a:srgbClr>
                  </a:outerShdw>
                </a:effectLst>
                <a:latin typeface="Arial" panose="020B0604020202020204" pitchFamily="34" charset="0"/>
              </a:rPr>
              <a:t>W</a:t>
            </a:r>
            <a:r>
              <a:rPr lang="en-US" sz="1800" b="1" i="0" dirty="0">
                <a:solidFill>
                  <a:srgbClr val="002060"/>
                </a:solidFill>
                <a:effectLst>
                  <a:outerShdw blurRad="38100" dist="38100" dir="2700000" algn="tl">
                    <a:srgbClr val="000000">
                      <a:alpha val="43137"/>
                    </a:srgbClr>
                  </a:outerShdw>
                </a:effectLst>
                <a:latin typeface="Arial" panose="020B0604020202020204" pitchFamily="34" charset="0"/>
              </a:rPr>
              <a:t>ater supply</a:t>
            </a:r>
          </a:p>
          <a:p>
            <a:pPr marL="628650" indent="-514350" algn="just">
              <a:buFont typeface="+mj-lt"/>
              <a:buAutoNum type="arabicPeriod"/>
            </a:pPr>
            <a:r>
              <a:rPr lang="en-US" sz="1800" b="1" dirty="0">
                <a:solidFill>
                  <a:srgbClr val="002060"/>
                </a:solidFill>
                <a:effectLst>
                  <a:outerShdw blurRad="38100" dist="38100" dir="2700000" algn="tl">
                    <a:srgbClr val="000000">
                      <a:alpha val="43137"/>
                    </a:srgbClr>
                  </a:outerShdw>
                </a:effectLst>
                <a:latin typeface="Arial" panose="020B0604020202020204" pitchFamily="34" charset="0"/>
              </a:rPr>
              <a:t>S</a:t>
            </a:r>
            <a:r>
              <a:rPr lang="en-US" sz="1800" b="1" i="0" dirty="0">
                <a:solidFill>
                  <a:srgbClr val="002060"/>
                </a:solidFill>
                <a:effectLst>
                  <a:outerShdw blurRad="38100" dist="38100" dir="2700000" algn="tl">
                    <a:srgbClr val="000000">
                      <a:alpha val="43137"/>
                    </a:srgbClr>
                  </a:outerShdw>
                </a:effectLst>
                <a:latin typeface="Arial" panose="020B0604020202020204" pitchFamily="34" charset="0"/>
              </a:rPr>
              <a:t>olid waste, </a:t>
            </a:r>
          </a:p>
          <a:p>
            <a:pPr marL="628650" indent="-514350" algn="just">
              <a:buFont typeface="+mj-lt"/>
              <a:buAutoNum type="arabicPeriod"/>
            </a:pPr>
            <a:r>
              <a:rPr lang="en-US" sz="1800" b="1" dirty="0">
                <a:solidFill>
                  <a:srgbClr val="002060"/>
                </a:solidFill>
                <a:effectLst>
                  <a:outerShdw blurRad="38100" dist="38100" dir="2700000" algn="tl">
                    <a:srgbClr val="000000">
                      <a:alpha val="43137"/>
                    </a:srgbClr>
                  </a:outerShdw>
                </a:effectLst>
                <a:latin typeface="Arial" panose="020B0604020202020204" pitchFamily="34" charset="0"/>
              </a:rPr>
              <a:t>H</a:t>
            </a:r>
            <a:r>
              <a:rPr lang="en-US" sz="1800" b="1" i="0" dirty="0">
                <a:solidFill>
                  <a:srgbClr val="002060"/>
                </a:solidFill>
                <a:effectLst>
                  <a:outerShdw blurRad="38100" dist="38100" dir="2700000" algn="tl">
                    <a:srgbClr val="000000">
                      <a:alpha val="43137"/>
                    </a:srgbClr>
                  </a:outerShdw>
                </a:effectLst>
                <a:latin typeface="Arial" panose="020B0604020202020204" pitchFamily="34" charset="0"/>
              </a:rPr>
              <a:t>uman waste, </a:t>
            </a:r>
          </a:p>
          <a:p>
            <a:pPr marL="628650" indent="-514350" algn="just">
              <a:buFont typeface="+mj-lt"/>
              <a:buAutoNum type="arabicPeriod"/>
            </a:pPr>
            <a:r>
              <a:rPr lang="en-US" sz="1800" b="1" i="0" dirty="0">
                <a:solidFill>
                  <a:srgbClr val="002060"/>
                </a:solidFill>
                <a:effectLst>
                  <a:outerShdw blurRad="38100" dist="38100" dir="2700000" algn="tl">
                    <a:srgbClr val="000000">
                      <a:alpha val="43137"/>
                    </a:srgbClr>
                  </a:outerShdw>
                </a:effectLst>
                <a:latin typeface="Arial" panose="020B0604020202020204" pitchFamily="34" charset="0"/>
              </a:rPr>
              <a:t>Wastewater</a:t>
            </a:r>
          </a:p>
          <a:p>
            <a:pPr marL="628650" indent="-514350" algn="just">
              <a:buFont typeface="+mj-lt"/>
              <a:buAutoNum type="arabicPeriod"/>
            </a:pPr>
            <a:r>
              <a:rPr lang="en-US" sz="1800" b="1" dirty="0">
                <a:solidFill>
                  <a:srgbClr val="002060"/>
                </a:solidFill>
                <a:effectLst>
                  <a:outerShdw blurRad="38100" dist="38100" dir="2700000" algn="tl">
                    <a:srgbClr val="000000">
                      <a:alpha val="43137"/>
                    </a:srgbClr>
                  </a:outerShdw>
                </a:effectLst>
                <a:latin typeface="Arial" panose="020B0604020202020204" pitchFamily="34" charset="0"/>
              </a:rPr>
              <a:t>D</a:t>
            </a:r>
            <a:r>
              <a:rPr lang="en-US" sz="1800" b="1" i="0" dirty="0">
                <a:solidFill>
                  <a:srgbClr val="002060"/>
                </a:solidFill>
                <a:effectLst>
                  <a:outerShdw blurRad="38100" dist="38100" dir="2700000" algn="tl">
                    <a:srgbClr val="000000">
                      <a:alpha val="43137"/>
                    </a:srgbClr>
                  </a:outerShdw>
                </a:effectLst>
                <a:latin typeface="Arial" panose="020B0604020202020204" pitchFamily="34" charset="0"/>
              </a:rPr>
              <a:t>emobilization. </a:t>
            </a:r>
          </a:p>
        </p:txBody>
      </p:sp>
      <p:pic>
        <p:nvPicPr>
          <p:cNvPr id="21" name="Picture 20" descr="A picture containing text, electronics, different, display&#10;&#10;Description automatically generated">
            <a:extLst>
              <a:ext uri="{FF2B5EF4-FFF2-40B4-BE49-F238E27FC236}">
                <a16:creationId xmlns:a16="http://schemas.microsoft.com/office/drawing/2014/main" id="{E943ACE0-0902-46F9-9493-2EECBD6AE7B4}"/>
              </a:ext>
            </a:extLst>
          </p:cNvPr>
          <p:cNvPicPr>
            <a:picLocks noChangeAspect="1"/>
          </p:cNvPicPr>
          <p:nvPr/>
        </p:nvPicPr>
        <p:blipFill rotWithShape="1">
          <a:blip r:embed="rId2"/>
          <a:srcRect t="4496" r="2" b="25137"/>
          <a:stretch/>
        </p:blipFill>
        <p:spPr>
          <a:xfrm>
            <a:off x="6412116" y="10"/>
            <a:ext cx="5779884" cy="2287806"/>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3CF2F28A-9826-48E3-BB09-F187E01AD508}"/>
              </a:ext>
            </a:extLst>
          </p:cNvPr>
          <p:cNvPicPr>
            <a:picLocks noChangeAspect="1"/>
          </p:cNvPicPr>
          <p:nvPr/>
        </p:nvPicPr>
        <p:blipFill rotWithShape="1">
          <a:blip r:embed="rId3"/>
          <a:srcRect r="2" b="29633"/>
          <a:stretch/>
        </p:blipFill>
        <p:spPr>
          <a:xfrm>
            <a:off x="6412116" y="4570184"/>
            <a:ext cx="5779884" cy="2287816"/>
          </a:xfrm>
          <a:prstGeom prst="rect">
            <a:avLst/>
          </a:prstGeom>
        </p:spPr>
      </p:pic>
      <p:pic>
        <p:nvPicPr>
          <p:cNvPr id="19" name="Picture 18" descr="Graphical user interface, website&#10;&#10;Description automatically generated">
            <a:extLst>
              <a:ext uri="{FF2B5EF4-FFF2-40B4-BE49-F238E27FC236}">
                <a16:creationId xmlns:a16="http://schemas.microsoft.com/office/drawing/2014/main" id="{33EEDCDF-F7E2-4475-A28C-45248852CF40}"/>
              </a:ext>
            </a:extLst>
          </p:cNvPr>
          <p:cNvPicPr>
            <a:picLocks noChangeAspect="1"/>
          </p:cNvPicPr>
          <p:nvPr/>
        </p:nvPicPr>
        <p:blipFill rotWithShape="1">
          <a:blip r:embed="rId4"/>
          <a:srcRect t="19201" r="2" b="10432"/>
          <a:stretch/>
        </p:blipFill>
        <p:spPr>
          <a:xfrm>
            <a:off x="6412116" y="2288006"/>
            <a:ext cx="5779884" cy="2287816"/>
          </a:xfrm>
          <a:prstGeom prst="rect">
            <a:avLst/>
          </a:prstGeom>
        </p:spPr>
      </p:pic>
      <p:grpSp>
        <p:nvGrpSpPr>
          <p:cNvPr id="28" name="Group 27">
            <a:extLst>
              <a:ext uri="{FF2B5EF4-FFF2-40B4-BE49-F238E27FC236}">
                <a16:creationId xmlns:a16="http://schemas.microsoft.com/office/drawing/2014/main" id="{4E1CCBAB-B73B-43B3-B640-671A62937F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9" name="Rectangle 28">
              <a:extLst>
                <a:ext uri="{FF2B5EF4-FFF2-40B4-BE49-F238E27FC236}">
                  <a16:creationId xmlns:a16="http://schemas.microsoft.com/office/drawing/2014/main" id="{3B1CF92E-2B5D-487A-A899-BB64982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E7354EA5-24E3-4F7E-933A-53A274ADA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Isosceles Triangle 3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91165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1"/>
        <p:cNvGrpSpPr/>
        <p:nvPr/>
      </p:nvGrpSpPr>
      <p:grpSpPr>
        <a:xfrm>
          <a:off x="0" y="0"/>
          <a:ext cx="0" cy="0"/>
          <a:chOff x="0" y="0"/>
          <a:chExt cx="0" cy="0"/>
        </a:xfrm>
      </p:grpSpPr>
      <p:sp>
        <p:nvSpPr>
          <p:cNvPr id="382" name="Google Shape;382;p16"/>
          <p:cNvSpPr txBox="1">
            <a:spLocks noGrp="1"/>
          </p:cNvSpPr>
          <p:nvPr>
            <p:ph type="title"/>
          </p:nvPr>
        </p:nvSpPr>
        <p:spPr>
          <a:xfrm>
            <a:off x="344623" y="320675"/>
            <a:ext cx="1140748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Calibri"/>
              <a:buNone/>
            </a:pPr>
            <a:r>
              <a:rPr lang="en-US" sz="5400" b="1" dirty="0">
                <a:solidFill>
                  <a:schemeClr val="accent1">
                    <a:lumMod val="50000"/>
                  </a:schemeClr>
                </a:solidFill>
                <a:effectLst>
                  <a:outerShdw blurRad="38100" dist="38100" dir="2700000" algn="tl">
                    <a:srgbClr val="000000">
                      <a:alpha val="43137"/>
                    </a:srgbClr>
                  </a:outerShdw>
                </a:effectLst>
              </a:rPr>
              <a:t>Which stage we are?</a:t>
            </a:r>
            <a:endParaRPr b="1" dirty="0">
              <a:solidFill>
                <a:schemeClr val="accent1">
                  <a:lumMod val="50000"/>
                </a:schemeClr>
              </a:solidFill>
              <a:effectLst>
                <a:outerShdw blurRad="38100" dist="38100" dir="2700000" algn="tl">
                  <a:srgbClr val="000000">
                    <a:alpha val="43137"/>
                  </a:srgbClr>
                </a:outerShdw>
              </a:effectLst>
            </a:endParaRPr>
          </a:p>
        </p:txBody>
      </p:sp>
      <p:sp>
        <p:nvSpPr>
          <p:cNvPr id="383" name="Google Shape;383;p16"/>
          <p:cNvSpPr/>
          <p:nvPr/>
        </p:nvSpPr>
        <p:spPr>
          <a:xfrm rot="5400000">
            <a:off x="6032938" y="-6032938"/>
            <a:ext cx="126124" cy="12192000"/>
          </a:xfrm>
          <a:prstGeom prst="rect">
            <a:avLst/>
          </a:prstGeom>
          <a:solidFill>
            <a:srgbClr val="4472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384" name="Google Shape;384;p16"/>
          <p:cNvGrpSpPr/>
          <p:nvPr/>
        </p:nvGrpSpPr>
        <p:grpSpPr>
          <a:xfrm>
            <a:off x="344623" y="1825625"/>
            <a:ext cx="11531944" cy="4711700"/>
            <a:chOff x="1392" y="0"/>
            <a:chExt cx="11176608" cy="4351337"/>
          </a:xfrm>
        </p:grpSpPr>
        <p:sp>
          <p:nvSpPr>
            <p:cNvPr id="385" name="Google Shape;385;p16"/>
            <p:cNvSpPr/>
            <p:nvPr/>
          </p:nvSpPr>
          <p:spPr>
            <a:xfrm>
              <a:off x="1141862" y="464589"/>
              <a:ext cx="912376" cy="72"/>
            </a:xfrm>
            <a:prstGeom prst="rect">
              <a:avLst/>
            </a:prstGeom>
            <a:solidFill>
              <a:srgbClr val="F7D5CB">
                <a:alpha val="89803"/>
              </a:srgbClr>
            </a:solidFill>
            <a:ln w="12700"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86" name="Google Shape;386;p16"/>
            <p:cNvSpPr/>
            <p:nvPr/>
          </p:nvSpPr>
          <p:spPr>
            <a:xfrm>
              <a:off x="2108981" y="387986"/>
              <a:ext cx="104923" cy="197073"/>
            </a:xfrm>
            <a:prstGeom prst="chevron">
              <a:avLst>
                <a:gd name="adj" fmla="val 90000"/>
              </a:avLst>
            </a:prstGeom>
            <a:solidFill>
              <a:srgbClr val="E0E0E0">
                <a:alpha val="89803"/>
              </a:srgbClr>
            </a:solidFill>
            <a:ln w="12700"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87" name="Google Shape;387;p16"/>
            <p:cNvSpPr/>
            <p:nvPr/>
          </p:nvSpPr>
          <p:spPr>
            <a:xfrm>
              <a:off x="563189" y="0"/>
              <a:ext cx="929251" cy="92925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88" name="Google Shape;388;p16"/>
            <p:cNvSpPr txBox="1"/>
            <p:nvPr/>
          </p:nvSpPr>
          <p:spPr>
            <a:xfrm>
              <a:off x="699275" y="136086"/>
              <a:ext cx="657079" cy="657079"/>
            </a:xfrm>
            <a:prstGeom prst="rect">
              <a:avLst/>
            </a:prstGeom>
            <a:noFill/>
            <a:ln>
              <a:noFill/>
            </a:ln>
          </p:spPr>
          <p:txBody>
            <a:bodyPr spcFirstLastPara="1" wrap="square" lIns="36050" tIns="36050" rIns="36050" bIns="3605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en-US" sz="4400" dirty="0">
                  <a:solidFill>
                    <a:schemeClr val="lt1"/>
                  </a:solidFill>
                  <a:latin typeface="Calibri"/>
                  <a:cs typeface="Calibri"/>
                  <a:sym typeface="Calibri"/>
                </a:rPr>
                <a:t>0</a:t>
              </a:r>
              <a:endParaRPr sz="1600" dirty="0"/>
            </a:p>
          </p:txBody>
        </p:sp>
        <p:sp>
          <p:nvSpPr>
            <p:cNvPr id="389" name="Google Shape;389;p16"/>
            <p:cNvSpPr/>
            <p:nvPr/>
          </p:nvSpPr>
          <p:spPr>
            <a:xfrm>
              <a:off x="1392" y="1094851"/>
              <a:ext cx="2052846" cy="3256486"/>
            </a:xfrm>
            <a:prstGeom prst="upArrowCallout">
              <a:avLst>
                <a:gd name="adj1" fmla="val 50000"/>
                <a:gd name="adj2" fmla="val 20000"/>
                <a:gd name="adj3" fmla="val 20000"/>
                <a:gd name="adj4" fmla="val 100000"/>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90" name="Google Shape;390;p16"/>
            <p:cNvSpPr txBox="1"/>
            <p:nvPr/>
          </p:nvSpPr>
          <p:spPr>
            <a:xfrm>
              <a:off x="1392" y="1505420"/>
              <a:ext cx="2052846" cy="2845917"/>
            </a:xfrm>
            <a:prstGeom prst="rect">
              <a:avLst/>
            </a:prstGeom>
            <a:noFill/>
            <a:ln>
              <a:noFill/>
            </a:ln>
          </p:spPr>
          <p:txBody>
            <a:bodyPr spcFirstLastPara="1" wrap="square" lIns="161925" tIns="165100" rIns="161925" bIns="165100" anchor="t"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200" dirty="0">
                  <a:solidFill>
                    <a:schemeClr val="dk1"/>
                  </a:solidFill>
                  <a:latin typeface="Calibri"/>
                  <a:ea typeface="Calibri"/>
                  <a:cs typeface="Calibri"/>
                  <a:sym typeface="Calibri"/>
                </a:rPr>
                <a:t>Stage 0 mainly refers to the offices current state of operation, </a:t>
              </a:r>
              <a:r>
                <a:rPr lang="en-US" sz="1200" b="1" dirty="0">
                  <a:solidFill>
                    <a:srgbClr val="0070C0"/>
                  </a:solidFill>
                  <a:effectLst>
                    <a:outerShdw blurRad="38100" dist="38100" dir="2700000" algn="tl">
                      <a:srgbClr val="000000">
                        <a:alpha val="43137"/>
                      </a:srgbClr>
                    </a:outerShdw>
                  </a:effectLst>
                  <a:latin typeface="Calibri"/>
                  <a:ea typeface="Calibri"/>
                  <a:cs typeface="Calibri"/>
                  <a:sym typeface="Calibri"/>
                </a:rPr>
                <a:t>which may be referred to as business as usual (BAU).</a:t>
              </a:r>
              <a:r>
                <a:rPr lang="en-US" sz="1200" dirty="0">
                  <a:solidFill>
                    <a:schemeClr val="dk1"/>
                  </a:solidFill>
                  <a:latin typeface="Calibri"/>
                  <a:ea typeface="Calibri"/>
                  <a:cs typeface="Calibri"/>
                  <a:sym typeface="Calibri"/>
                </a:rPr>
                <a:t> This stage is considered on the scoring scale as base/ reference year in regards to all dimensions (components) considered in relation to  emissions and resource consumption. On the scoring metric, stage 0 earns </a:t>
              </a:r>
              <a:r>
                <a:rPr lang="en-US" sz="1200" b="1" dirty="0">
                  <a:solidFill>
                    <a:srgbClr val="0070C0"/>
                  </a:solidFill>
                  <a:effectLst>
                    <a:outerShdw blurRad="38100" dist="38100" dir="2700000" algn="tl">
                      <a:srgbClr val="000000">
                        <a:alpha val="43137"/>
                      </a:srgbClr>
                    </a:outerShdw>
                  </a:effectLst>
                  <a:latin typeface="Calibri"/>
                  <a:ea typeface="Calibri"/>
                  <a:cs typeface="Calibri"/>
                  <a:sym typeface="Calibri"/>
                </a:rPr>
                <a:t>zero point </a:t>
              </a:r>
              <a:r>
                <a:rPr lang="en-US" sz="1200" dirty="0">
                  <a:solidFill>
                    <a:schemeClr val="dk1"/>
                  </a:solidFill>
                  <a:latin typeface="Calibri"/>
                  <a:ea typeface="Calibri"/>
                  <a:cs typeface="Calibri"/>
                  <a:sym typeface="Calibri"/>
                </a:rPr>
                <a:t>and remains the reference point for build up of subsequent green office actions</a:t>
              </a:r>
              <a:endParaRPr sz="1600" dirty="0"/>
            </a:p>
          </p:txBody>
        </p:sp>
        <p:sp>
          <p:nvSpPr>
            <p:cNvPr id="391" name="Google Shape;391;p16"/>
            <p:cNvSpPr/>
            <p:nvPr/>
          </p:nvSpPr>
          <p:spPr>
            <a:xfrm>
              <a:off x="2282332" y="464589"/>
              <a:ext cx="2052846" cy="72"/>
            </a:xfrm>
            <a:prstGeom prst="rect">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92" name="Google Shape;392;p16"/>
            <p:cNvSpPr/>
            <p:nvPr/>
          </p:nvSpPr>
          <p:spPr>
            <a:xfrm>
              <a:off x="4389921" y="387986"/>
              <a:ext cx="104923" cy="197073"/>
            </a:xfrm>
            <a:prstGeom prst="chevron">
              <a:avLst>
                <a:gd name="adj" fmla="val 90000"/>
              </a:avLst>
            </a:prstGeom>
            <a:solidFill>
              <a:srgbClr val="D4E2CE">
                <a:alpha val="89803"/>
              </a:srgbClr>
            </a:solidFill>
            <a:ln w="12700" cap="flat" cmpd="sng">
              <a:solidFill>
                <a:srgbClr val="D4E2C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93" name="Google Shape;393;p16"/>
            <p:cNvSpPr/>
            <p:nvPr/>
          </p:nvSpPr>
          <p:spPr>
            <a:xfrm>
              <a:off x="2844130" y="0"/>
              <a:ext cx="929251" cy="92925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94" name="Google Shape;394;p16"/>
            <p:cNvSpPr txBox="1"/>
            <p:nvPr/>
          </p:nvSpPr>
          <p:spPr>
            <a:xfrm>
              <a:off x="2980216" y="136086"/>
              <a:ext cx="657079" cy="657079"/>
            </a:xfrm>
            <a:prstGeom prst="rect">
              <a:avLst/>
            </a:prstGeom>
            <a:noFill/>
            <a:ln>
              <a:noFill/>
            </a:ln>
          </p:spPr>
          <p:txBody>
            <a:bodyPr spcFirstLastPara="1" wrap="square" lIns="36050" tIns="36050" rIns="36050" bIns="3605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en-US" sz="4400" dirty="0">
                  <a:solidFill>
                    <a:schemeClr val="lt1"/>
                  </a:solidFill>
                  <a:latin typeface="Calibri"/>
                  <a:cs typeface="Calibri"/>
                  <a:sym typeface="Calibri"/>
                </a:rPr>
                <a:t>1</a:t>
              </a:r>
              <a:endParaRPr sz="1600" dirty="0"/>
            </a:p>
          </p:txBody>
        </p:sp>
        <p:sp>
          <p:nvSpPr>
            <p:cNvPr id="395" name="Google Shape;395;p16"/>
            <p:cNvSpPr/>
            <p:nvPr/>
          </p:nvSpPr>
          <p:spPr>
            <a:xfrm>
              <a:off x="2282332" y="1094851"/>
              <a:ext cx="2052846" cy="3256486"/>
            </a:xfrm>
            <a:prstGeom prst="upArrowCallout">
              <a:avLst>
                <a:gd name="adj1" fmla="val 50000"/>
                <a:gd name="adj2" fmla="val 20000"/>
                <a:gd name="adj3" fmla="val 20000"/>
                <a:gd name="adj4" fmla="val 100000"/>
              </a:avLst>
            </a:prstGeom>
            <a:solidFill>
              <a:srgbClr val="F7D5CB">
                <a:alpha val="89803"/>
              </a:srgbClr>
            </a:solidFill>
            <a:ln w="12700"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96" name="Google Shape;396;p16"/>
            <p:cNvSpPr txBox="1"/>
            <p:nvPr/>
          </p:nvSpPr>
          <p:spPr>
            <a:xfrm>
              <a:off x="2282332" y="1505420"/>
              <a:ext cx="2052846" cy="2845917"/>
            </a:xfrm>
            <a:prstGeom prst="rect">
              <a:avLst/>
            </a:prstGeom>
            <a:noFill/>
            <a:ln>
              <a:noFill/>
            </a:ln>
          </p:spPr>
          <p:txBody>
            <a:bodyPr spcFirstLastPara="1" wrap="square" lIns="161925" tIns="165100" rIns="161925" bIns="165100" anchor="t"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200" dirty="0">
                  <a:solidFill>
                    <a:schemeClr val="dk1"/>
                  </a:solidFill>
                  <a:latin typeface="Calibri"/>
                  <a:ea typeface="Calibri"/>
                  <a:cs typeface="Calibri"/>
                  <a:sym typeface="Calibri"/>
                </a:rPr>
                <a:t>The stage 1 mostly embodies a set of actions/interventions related </a:t>
              </a:r>
              <a:r>
                <a:rPr lang="en-US" sz="1200" b="1" dirty="0">
                  <a:solidFill>
                    <a:srgbClr val="0070C0"/>
                  </a:solidFill>
                  <a:effectLst>
                    <a:outerShdw blurRad="38100" dist="38100" dir="2700000" algn="tl">
                      <a:srgbClr val="000000">
                        <a:alpha val="43137"/>
                      </a:srgbClr>
                    </a:outerShdw>
                  </a:effectLst>
                  <a:latin typeface="Calibri"/>
                  <a:ea typeface="Calibri"/>
                  <a:cs typeface="Calibri"/>
                  <a:sym typeface="Calibri"/>
                </a:rPr>
                <a:t>to </a:t>
              </a:r>
              <a:r>
                <a:rPr lang="en-US" sz="1200" b="1" dirty="0" err="1">
                  <a:solidFill>
                    <a:srgbClr val="0070C0"/>
                  </a:solidFill>
                  <a:effectLst>
                    <a:outerShdw blurRad="38100" dist="38100" dir="2700000" algn="tl">
                      <a:srgbClr val="000000">
                        <a:alpha val="43137"/>
                      </a:srgbClr>
                    </a:outerShdw>
                  </a:effectLst>
                  <a:latin typeface="Calibri"/>
                  <a:ea typeface="Calibri"/>
                  <a:cs typeface="Calibri"/>
                  <a:sym typeface="Calibri"/>
                </a:rPr>
                <a:t>behavioural</a:t>
              </a:r>
              <a:r>
                <a:rPr lang="en-US" sz="1200" b="1" dirty="0">
                  <a:solidFill>
                    <a:srgbClr val="0070C0"/>
                  </a:solidFill>
                  <a:effectLst>
                    <a:outerShdw blurRad="38100" dist="38100" dir="2700000" algn="tl">
                      <a:srgbClr val="000000">
                        <a:alpha val="43137"/>
                      </a:srgbClr>
                    </a:outerShdw>
                  </a:effectLst>
                  <a:latin typeface="Calibri"/>
                  <a:ea typeface="Calibri"/>
                  <a:cs typeface="Calibri"/>
                  <a:sym typeface="Calibri"/>
                </a:rPr>
                <a:t> change of staff and management in the office.</a:t>
              </a:r>
              <a:r>
                <a:rPr lang="en-US" sz="1200" dirty="0">
                  <a:solidFill>
                    <a:schemeClr val="dk1"/>
                  </a:solidFill>
                  <a:latin typeface="Calibri"/>
                  <a:ea typeface="Calibri"/>
                  <a:cs typeface="Calibri"/>
                  <a:sym typeface="Calibri"/>
                </a:rPr>
                <a:t> The implementation of stage one actions are generally deemed to have little to </a:t>
              </a:r>
              <a:r>
                <a:rPr lang="en-US" sz="1200" b="1" dirty="0">
                  <a:solidFill>
                    <a:srgbClr val="0070C0"/>
                  </a:solidFill>
                  <a:effectLst>
                    <a:outerShdw blurRad="38100" dist="38100" dir="2700000" algn="tl">
                      <a:srgbClr val="000000">
                        <a:alpha val="43137"/>
                      </a:srgbClr>
                    </a:outerShdw>
                  </a:effectLst>
                  <a:latin typeface="Calibri"/>
                  <a:ea typeface="Calibri"/>
                  <a:cs typeface="Calibri"/>
                  <a:sym typeface="Calibri"/>
                </a:rPr>
                <a:t> no resource requirements, easily implementable and </a:t>
              </a:r>
              <a:r>
                <a:rPr lang="en-US" sz="1200" dirty="0">
                  <a:solidFill>
                    <a:schemeClr val="dk1"/>
                  </a:solidFill>
                  <a:latin typeface="Calibri"/>
                  <a:ea typeface="Calibri"/>
                  <a:cs typeface="Calibri"/>
                  <a:sym typeface="Calibri"/>
                </a:rPr>
                <a:t>does not require major input and shift to existing structures of the office (physical and managerial.  </a:t>
              </a:r>
              <a:endParaRPr sz="1600" dirty="0"/>
            </a:p>
          </p:txBody>
        </p:sp>
        <p:sp>
          <p:nvSpPr>
            <p:cNvPr id="397" name="Google Shape;397;p16"/>
            <p:cNvSpPr/>
            <p:nvPr/>
          </p:nvSpPr>
          <p:spPr>
            <a:xfrm>
              <a:off x="4563273" y="464589"/>
              <a:ext cx="2052846" cy="72"/>
            </a:xfrm>
            <a:prstGeom prst="rect">
              <a:avLst/>
            </a:prstGeom>
            <a:solidFill>
              <a:srgbClr val="E0E0E0">
                <a:alpha val="89803"/>
              </a:srgbClr>
            </a:solidFill>
            <a:ln w="12700"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98" name="Google Shape;398;p16"/>
            <p:cNvSpPr/>
            <p:nvPr/>
          </p:nvSpPr>
          <p:spPr>
            <a:xfrm>
              <a:off x="6670862" y="387986"/>
              <a:ext cx="104923" cy="197073"/>
            </a:xfrm>
            <a:prstGeom prst="chevron">
              <a:avLst>
                <a:gd name="adj" fmla="val 90000"/>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99" name="Google Shape;399;p16"/>
            <p:cNvSpPr/>
            <p:nvPr/>
          </p:nvSpPr>
          <p:spPr>
            <a:xfrm>
              <a:off x="5125070" y="0"/>
              <a:ext cx="929251" cy="92925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00" name="Google Shape;400;p16"/>
            <p:cNvSpPr txBox="1"/>
            <p:nvPr/>
          </p:nvSpPr>
          <p:spPr>
            <a:xfrm>
              <a:off x="5261156" y="136086"/>
              <a:ext cx="657079" cy="657079"/>
            </a:xfrm>
            <a:prstGeom prst="rect">
              <a:avLst/>
            </a:prstGeom>
            <a:noFill/>
            <a:ln>
              <a:noFill/>
            </a:ln>
          </p:spPr>
          <p:txBody>
            <a:bodyPr spcFirstLastPara="1" wrap="square" lIns="36050" tIns="36050" rIns="36050" bIns="3605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en-US" sz="4400" dirty="0">
                  <a:solidFill>
                    <a:schemeClr val="lt1"/>
                  </a:solidFill>
                  <a:latin typeface="Calibri"/>
                  <a:cs typeface="Calibri"/>
                  <a:sym typeface="Calibri"/>
                </a:rPr>
                <a:t>2</a:t>
              </a:r>
              <a:endParaRPr sz="1600" dirty="0"/>
            </a:p>
          </p:txBody>
        </p:sp>
        <p:sp>
          <p:nvSpPr>
            <p:cNvPr id="401" name="Google Shape;401;p16"/>
            <p:cNvSpPr/>
            <p:nvPr/>
          </p:nvSpPr>
          <p:spPr>
            <a:xfrm>
              <a:off x="4563273" y="1094851"/>
              <a:ext cx="2052846" cy="3256486"/>
            </a:xfrm>
            <a:prstGeom prst="upArrowCallout">
              <a:avLst>
                <a:gd name="adj1" fmla="val 50000"/>
                <a:gd name="adj2" fmla="val 20000"/>
                <a:gd name="adj3" fmla="val 20000"/>
                <a:gd name="adj4" fmla="val 100000"/>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02" name="Google Shape;402;p16"/>
            <p:cNvSpPr txBox="1"/>
            <p:nvPr/>
          </p:nvSpPr>
          <p:spPr>
            <a:xfrm>
              <a:off x="4563273" y="1505420"/>
              <a:ext cx="2052846" cy="2845917"/>
            </a:xfrm>
            <a:prstGeom prst="rect">
              <a:avLst/>
            </a:prstGeom>
            <a:noFill/>
            <a:ln>
              <a:noFill/>
            </a:ln>
          </p:spPr>
          <p:txBody>
            <a:bodyPr spcFirstLastPara="1" wrap="square" lIns="161925" tIns="165100" rIns="161925" bIns="165100" anchor="t"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200" dirty="0">
                  <a:solidFill>
                    <a:schemeClr val="dk1"/>
                  </a:solidFill>
                  <a:latin typeface="Calibri"/>
                  <a:ea typeface="Calibri"/>
                  <a:cs typeface="Calibri"/>
                  <a:sym typeface="Calibri"/>
                </a:rPr>
                <a:t>Stage 2 interventions mostly embodies actions that the office and management takes relating </a:t>
              </a:r>
              <a:r>
                <a:rPr lang="en-US" b="1" dirty="0">
                  <a:solidFill>
                    <a:srgbClr val="0070C0"/>
                  </a:solidFill>
                  <a:effectLst>
                    <a:outerShdw blurRad="38100" dist="38100" dir="2700000" algn="tl">
                      <a:srgbClr val="000000">
                        <a:alpha val="43137"/>
                      </a:srgbClr>
                    </a:outerShdw>
                  </a:effectLst>
                  <a:latin typeface="Calibri"/>
                  <a:ea typeface="Calibri"/>
                  <a:cs typeface="Calibri"/>
                  <a:sym typeface="Calibri"/>
                </a:rPr>
                <a:t>to adoption of simple less expensive investment in smart technologies and regulators </a:t>
              </a:r>
              <a:r>
                <a:rPr lang="en-US" sz="1200" dirty="0">
                  <a:solidFill>
                    <a:schemeClr val="dk1"/>
                  </a:solidFill>
                  <a:latin typeface="Calibri"/>
                  <a:ea typeface="Calibri"/>
                  <a:cs typeface="Calibri"/>
                  <a:sym typeface="Calibri"/>
                </a:rPr>
                <a:t>or sensors that helps improve efficiency and reduce emission in the office</a:t>
              </a:r>
              <a:endParaRPr sz="1600" dirty="0"/>
            </a:p>
          </p:txBody>
        </p:sp>
        <p:sp>
          <p:nvSpPr>
            <p:cNvPr id="403" name="Google Shape;403;p16"/>
            <p:cNvSpPr/>
            <p:nvPr/>
          </p:nvSpPr>
          <p:spPr>
            <a:xfrm>
              <a:off x="6844213" y="464589"/>
              <a:ext cx="2052846" cy="72"/>
            </a:xfrm>
            <a:prstGeom prst="rect">
              <a:avLst/>
            </a:prstGeom>
            <a:solidFill>
              <a:srgbClr val="D4E2CE">
                <a:alpha val="89803"/>
              </a:srgbClr>
            </a:solidFill>
            <a:ln w="12700" cap="flat" cmpd="sng">
              <a:solidFill>
                <a:srgbClr val="D4E2C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04" name="Google Shape;404;p16"/>
            <p:cNvSpPr/>
            <p:nvPr/>
          </p:nvSpPr>
          <p:spPr>
            <a:xfrm>
              <a:off x="8951802" y="387986"/>
              <a:ext cx="104923" cy="197073"/>
            </a:xfrm>
            <a:prstGeom prst="chevron">
              <a:avLst>
                <a:gd name="adj" fmla="val 90000"/>
              </a:avLst>
            </a:prstGeom>
            <a:solidFill>
              <a:srgbClr val="F7D5CB">
                <a:alpha val="89803"/>
              </a:srgbClr>
            </a:solidFill>
            <a:ln w="12700"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05" name="Google Shape;405;p16"/>
            <p:cNvSpPr/>
            <p:nvPr/>
          </p:nvSpPr>
          <p:spPr>
            <a:xfrm>
              <a:off x="7406011" y="0"/>
              <a:ext cx="929251" cy="929251"/>
            </a:xfrm>
            <a:prstGeom prst="ellipse">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06" name="Google Shape;406;p16"/>
            <p:cNvSpPr txBox="1"/>
            <p:nvPr/>
          </p:nvSpPr>
          <p:spPr>
            <a:xfrm>
              <a:off x="7542097" y="136086"/>
              <a:ext cx="657079" cy="657079"/>
            </a:xfrm>
            <a:prstGeom prst="rect">
              <a:avLst/>
            </a:prstGeom>
            <a:noFill/>
            <a:ln>
              <a:noFill/>
            </a:ln>
          </p:spPr>
          <p:txBody>
            <a:bodyPr spcFirstLastPara="1" wrap="square" lIns="36050" tIns="36050" rIns="36050" bIns="3605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en-US" sz="4400" dirty="0">
                  <a:solidFill>
                    <a:schemeClr val="lt1"/>
                  </a:solidFill>
                  <a:latin typeface="Calibri"/>
                  <a:cs typeface="Calibri"/>
                  <a:sym typeface="Calibri"/>
                </a:rPr>
                <a:t>3</a:t>
              </a:r>
              <a:endParaRPr sz="1600" dirty="0"/>
            </a:p>
          </p:txBody>
        </p:sp>
        <p:sp>
          <p:nvSpPr>
            <p:cNvPr id="407" name="Google Shape;407;p16"/>
            <p:cNvSpPr/>
            <p:nvPr/>
          </p:nvSpPr>
          <p:spPr>
            <a:xfrm>
              <a:off x="6844213" y="1094851"/>
              <a:ext cx="2052846" cy="3256486"/>
            </a:xfrm>
            <a:prstGeom prst="upArrowCallout">
              <a:avLst>
                <a:gd name="adj1" fmla="val 50000"/>
                <a:gd name="adj2" fmla="val 20000"/>
                <a:gd name="adj3" fmla="val 20000"/>
                <a:gd name="adj4" fmla="val 100000"/>
              </a:avLst>
            </a:prstGeom>
            <a:solidFill>
              <a:srgbClr val="E0E0E0">
                <a:alpha val="89803"/>
              </a:srgbClr>
            </a:solidFill>
            <a:ln w="12700"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08" name="Google Shape;408;p16"/>
            <p:cNvSpPr txBox="1"/>
            <p:nvPr/>
          </p:nvSpPr>
          <p:spPr>
            <a:xfrm>
              <a:off x="6844212" y="1559440"/>
              <a:ext cx="2107589" cy="2791897"/>
            </a:xfrm>
            <a:prstGeom prst="rect">
              <a:avLst/>
            </a:prstGeom>
            <a:noFill/>
            <a:ln>
              <a:noFill/>
            </a:ln>
          </p:spPr>
          <p:txBody>
            <a:bodyPr spcFirstLastPara="1" wrap="square" lIns="161925" tIns="165100" rIns="161925" bIns="165100" anchor="t"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200" dirty="0">
                  <a:solidFill>
                    <a:schemeClr val="dk1"/>
                  </a:solidFill>
                  <a:latin typeface="Calibri"/>
                  <a:ea typeface="Calibri"/>
                  <a:cs typeface="Calibri"/>
                  <a:sym typeface="Calibri"/>
                </a:rPr>
                <a:t>A little above stage 2, the stage 3, interventions </a:t>
              </a:r>
              <a:r>
                <a:rPr lang="en-US" sz="1200" dirty="0" err="1">
                  <a:solidFill>
                    <a:schemeClr val="dk1"/>
                  </a:solidFill>
                  <a:latin typeface="Calibri"/>
                  <a:ea typeface="Calibri"/>
                  <a:cs typeface="Calibri"/>
                  <a:sym typeface="Calibri"/>
                </a:rPr>
                <a:t>embdy</a:t>
              </a:r>
              <a:r>
                <a:rPr lang="en-US" sz="1200" dirty="0">
                  <a:solidFill>
                    <a:schemeClr val="dk1"/>
                  </a:solidFill>
                  <a:latin typeface="Calibri"/>
                  <a:ea typeface="Calibri"/>
                  <a:cs typeface="Calibri"/>
                  <a:sym typeface="Calibri"/>
                </a:rPr>
                <a:t> the </a:t>
              </a:r>
              <a:r>
                <a:rPr lang="en-US" b="1" dirty="0">
                  <a:solidFill>
                    <a:srgbClr val="0070C0"/>
                  </a:solidFill>
                  <a:effectLst>
                    <a:outerShdw blurRad="38100" dist="38100" dir="2700000" algn="tl">
                      <a:srgbClr val="000000">
                        <a:alpha val="43137"/>
                      </a:srgbClr>
                    </a:outerShdw>
                  </a:effectLst>
                  <a:latin typeface="Calibri"/>
                  <a:ea typeface="Calibri"/>
                  <a:cs typeface="Calibri"/>
                  <a:sym typeface="Calibri"/>
                </a:rPr>
                <a:t>use installation of </a:t>
              </a:r>
              <a:r>
                <a:rPr lang="en-US" b="1" dirty="0" err="1">
                  <a:solidFill>
                    <a:srgbClr val="0070C0"/>
                  </a:solidFill>
                  <a:effectLst>
                    <a:outerShdw blurRad="38100" dist="38100" dir="2700000" algn="tl">
                      <a:srgbClr val="000000">
                        <a:alpha val="43137"/>
                      </a:srgbClr>
                    </a:outerShdw>
                  </a:effectLst>
                  <a:latin typeface="Calibri"/>
                  <a:ea typeface="Calibri"/>
                  <a:cs typeface="Calibri"/>
                  <a:sym typeface="Calibri"/>
                </a:rPr>
                <a:t>equipments</a:t>
              </a:r>
              <a:r>
                <a:rPr lang="en-US" b="1" dirty="0">
                  <a:solidFill>
                    <a:srgbClr val="0070C0"/>
                  </a:solidFill>
                  <a:effectLst>
                    <a:outerShdw blurRad="38100" dist="38100" dir="2700000" algn="tl">
                      <a:srgbClr val="000000">
                        <a:alpha val="43137"/>
                      </a:srgbClr>
                    </a:outerShdw>
                  </a:effectLst>
                  <a:latin typeface="Calibri"/>
                  <a:ea typeface="Calibri"/>
                  <a:cs typeface="Calibri"/>
                  <a:sym typeface="Calibri"/>
                </a:rPr>
                <a:t> and gadgets that require a little more expensive investment </a:t>
              </a:r>
              <a:r>
                <a:rPr lang="en-US" sz="1200" dirty="0">
                  <a:solidFill>
                    <a:schemeClr val="dk1"/>
                  </a:solidFill>
                  <a:latin typeface="Calibri"/>
                  <a:ea typeface="Calibri"/>
                  <a:cs typeface="Calibri"/>
                  <a:sym typeface="Calibri"/>
                </a:rPr>
                <a:t>by the office in anticipation of long term benefits. These interventions require resource investments and, installations of gadgets and equipment, and making changes that brings drastic changes to the existing operations of the office. </a:t>
              </a:r>
              <a:endParaRPr sz="1600" dirty="0"/>
            </a:p>
          </p:txBody>
        </p:sp>
        <p:sp>
          <p:nvSpPr>
            <p:cNvPr id="409" name="Google Shape;409;p16"/>
            <p:cNvSpPr/>
            <p:nvPr/>
          </p:nvSpPr>
          <p:spPr>
            <a:xfrm>
              <a:off x="9125154" y="464589"/>
              <a:ext cx="1026423" cy="72"/>
            </a:xfrm>
            <a:prstGeom prst="rect">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10" name="Google Shape;410;p16"/>
            <p:cNvSpPr/>
            <p:nvPr/>
          </p:nvSpPr>
          <p:spPr>
            <a:xfrm>
              <a:off x="9686951" y="0"/>
              <a:ext cx="929251" cy="92925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11" name="Google Shape;411;p16"/>
            <p:cNvSpPr txBox="1"/>
            <p:nvPr/>
          </p:nvSpPr>
          <p:spPr>
            <a:xfrm>
              <a:off x="9823037" y="136086"/>
              <a:ext cx="657079" cy="657079"/>
            </a:xfrm>
            <a:prstGeom prst="rect">
              <a:avLst/>
            </a:prstGeom>
            <a:noFill/>
            <a:ln>
              <a:noFill/>
            </a:ln>
          </p:spPr>
          <p:txBody>
            <a:bodyPr spcFirstLastPara="1" wrap="square" lIns="36050" tIns="36050" rIns="36050" bIns="3605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en-US" sz="1600" dirty="0"/>
                <a:t>4</a:t>
              </a:r>
              <a:endParaRPr sz="1600" dirty="0"/>
            </a:p>
          </p:txBody>
        </p:sp>
        <p:sp>
          <p:nvSpPr>
            <p:cNvPr id="412" name="Google Shape;412;p16"/>
            <p:cNvSpPr/>
            <p:nvPr/>
          </p:nvSpPr>
          <p:spPr>
            <a:xfrm>
              <a:off x="9125154" y="1094851"/>
              <a:ext cx="2052846" cy="3256486"/>
            </a:xfrm>
            <a:prstGeom prst="upArrowCallout">
              <a:avLst>
                <a:gd name="adj1" fmla="val 50000"/>
                <a:gd name="adj2" fmla="val 20000"/>
                <a:gd name="adj3" fmla="val 20000"/>
                <a:gd name="adj4" fmla="val 100000"/>
              </a:avLst>
            </a:prstGeom>
            <a:solidFill>
              <a:srgbClr val="D4E2CE">
                <a:alpha val="89803"/>
              </a:srgbClr>
            </a:solidFill>
            <a:ln w="12700" cap="flat" cmpd="sng">
              <a:solidFill>
                <a:srgbClr val="D4E2C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13" name="Google Shape;413;p16"/>
            <p:cNvSpPr txBox="1"/>
            <p:nvPr/>
          </p:nvSpPr>
          <p:spPr>
            <a:xfrm>
              <a:off x="9125154" y="1505420"/>
              <a:ext cx="2052846" cy="2845917"/>
            </a:xfrm>
            <a:prstGeom prst="rect">
              <a:avLst/>
            </a:prstGeom>
            <a:noFill/>
            <a:ln>
              <a:noFill/>
            </a:ln>
          </p:spPr>
          <p:txBody>
            <a:bodyPr spcFirstLastPara="1" wrap="square" lIns="161925" tIns="165100" rIns="161925" bIns="165100" anchor="t"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200" dirty="0">
                  <a:solidFill>
                    <a:schemeClr val="dk1"/>
                  </a:solidFill>
                  <a:latin typeface="Calibri"/>
                  <a:ea typeface="Calibri"/>
                  <a:cs typeface="Calibri"/>
                  <a:sym typeface="Calibri"/>
                </a:rPr>
                <a:t>Stage 4	Considered as the most engaging and demanding in terms of </a:t>
              </a:r>
              <a:r>
                <a:rPr lang="en-US" sz="1200" b="1" dirty="0">
                  <a:solidFill>
                    <a:srgbClr val="0070C0"/>
                  </a:solidFill>
                  <a:effectLst>
                    <a:outerShdw blurRad="38100" dist="38100" dir="2700000" algn="tl">
                      <a:srgbClr val="000000">
                        <a:alpha val="43137"/>
                      </a:srgbClr>
                    </a:outerShdw>
                  </a:effectLst>
                  <a:latin typeface="Calibri"/>
                  <a:ea typeface="Calibri"/>
                  <a:cs typeface="Calibri"/>
                  <a:sym typeface="Calibri"/>
                </a:rPr>
                <a:t>resource commitment and difficulty of implementation</a:t>
              </a:r>
              <a:r>
                <a:rPr lang="en-US" sz="1200" dirty="0">
                  <a:solidFill>
                    <a:schemeClr val="dk1"/>
                  </a:solidFill>
                  <a:latin typeface="Calibri"/>
                  <a:ea typeface="Calibri"/>
                  <a:cs typeface="Calibri"/>
                  <a:sym typeface="Calibri"/>
                </a:rPr>
                <a:t>, the stage 4 is the highest attainable score that </a:t>
              </a:r>
              <a:r>
                <a:rPr lang="en-US" b="1" dirty="0">
                  <a:solidFill>
                    <a:srgbClr val="0070C0"/>
                  </a:solidFill>
                  <a:effectLst>
                    <a:outerShdw blurRad="38100" dist="38100" dir="2700000" algn="tl">
                      <a:srgbClr val="000000">
                        <a:alpha val="43137"/>
                      </a:srgbClr>
                    </a:outerShdw>
                  </a:effectLst>
                  <a:latin typeface="Calibri"/>
                  <a:ea typeface="Calibri"/>
                  <a:cs typeface="Calibri"/>
                  <a:sym typeface="Calibri"/>
                </a:rPr>
                <a:t>includes all actions, interventions that are highly drastic and capital and resource intensive</a:t>
              </a:r>
              <a:r>
                <a:rPr lang="en-US" sz="1200" dirty="0">
                  <a:solidFill>
                    <a:schemeClr val="dk1"/>
                  </a:solidFill>
                  <a:latin typeface="Calibri"/>
                  <a:ea typeface="Calibri"/>
                  <a:cs typeface="Calibri"/>
                  <a:sym typeface="Calibri"/>
                </a:rPr>
                <a:t>. These interventions is expected to result in higher emission savings than the rest of </a:t>
              </a:r>
              <a:r>
                <a:rPr lang="en-US" sz="1200" dirty="0" err="1">
                  <a:solidFill>
                    <a:schemeClr val="dk1"/>
                  </a:solidFill>
                  <a:latin typeface="Calibri"/>
                  <a:ea typeface="Calibri"/>
                  <a:cs typeface="Calibri"/>
                  <a:sym typeface="Calibri"/>
                </a:rPr>
                <a:t>of</a:t>
              </a:r>
              <a:r>
                <a:rPr lang="en-US" sz="1200" dirty="0">
                  <a:solidFill>
                    <a:schemeClr val="dk1"/>
                  </a:solidFill>
                  <a:latin typeface="Calibri"/>
                  <a:ea typeface="Calibri"/>
                  <a:cs typeface="Calibri"/>
                  <a:sym typeface="Calibri"/>
                </a:rPr>
                <a:t> the lower stages. </a:t>
              </a:r>
              <a:endParaRPr sz="1600"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1"/>
        <p:cNvGrpSpPr/>
        <p:nvPr/>
      </p:nvGrpSpPr>
      <p:grpSpPr>
        <a:xfrm>
          <a:off x="0" y="0"/>
          <a:ext cx="0" cy="0"/>
          <a:chOff x="0" y="0"/>
          <a:chExt cx="0" cy="0"/>
        </a:xfrm>
      </p:grpSpPr>
      <p:sp>
        <p:nvSpPr>
          <p:cNvPr id="842" name="Google Shape;842;p5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3" name="Google Shape;843;p53"/>
          <p:cNvSpPr/>
          <p:nvPr/>
        </p:nvSpPr>
        <p:spPr>
          <a:xfrm rot="5400000" flipH="1">
            <a:off x="-1417539" y="1417538"/>
            <a:ext cx="6875818" cy="4040744"/>
          </a:xfrm>
          <a:prstGeom prst="rect">
            <a:avLst/>
          </a:prstGeom>
          <a:gradFill>
            <a:gsLst>
              <a:gs pos="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4" name="Google Shape;844;p53"/>
          <p:cNvSpPr/>
          <p:nvPr/>
        </p:nvSpPr>
        <p:spPr>
          <a:xfrm rot="-5400000">
            <a:off x="-158495" y="2660473"/>
            <a:ext cx="4355594" cy="4038603"/>
          </a:xfrm>
          <a:prstGeom prst="rect">
            <a:avLst/>
          </a:prstGeom>
          <a:gradFill>
            <a:gsLst>
              <a:gs pos="0">
                <a:srgbClr val="4472C4">
                  <a:alpha val="49803"/>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5" name="Google Shape;845;p53"/>
          <p:cNvSpPr/>
          <p:nvPr/>
        </p:nvSpPr>
        <p:spPr>
          <a:xfrm rot="-5400000" flipH="1">
            <a:off x="-1180882" y="1638085"/>
            <a:ext cx="6857572" cy="3581401"/>
          </a:xfrm>
          <a:prstGeom prst="rect">
            <a:avLst/>
          </a:prstGeom>
          <a:gradFill>
            <a:gsLst>
              <a:gs pos="0">
                <a:srgbClr val="000000">
                  <a:alpha val="58823"/>
                </a:srgbClr>
              </a:gs>
              <a:gs pos="69000">
                <a:srgbClr val="4472C4">
                  <a:alpha val="0"/>
                </a:srgbClr>
              </a:gs>
              <a:gs pos="100000">
                <a:srgbClr val="4472C4">
                  <a:alpha val="0"/>
                </a:srgbClr>
              </a:gs>
            </a:gsLst>
            <a:lin ang="13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6" name="Google Shape;846;p53"/>
          <p:cNvSpPr/>
          <p:nvPr/>
        </p:nvSpPr>
        <p:spPr>
          <a:xfrm rot="6097846">
            <a:off x="-747355" y="1201312"/>
            <a:ext cx="4808302" cy="4088666"/>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882"/>
                </a:srgbClr>
              </a:gs>
            </a:gsLst>
            <a:lin ang="18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7" name="Google Shape;847;p53"/>
          <p:cNvSpPr txBox="1">
            <a:spLocks noGrp="1"/>
          </p:cNvSpPr>
          <p:nvPr>
            <p:ph type="title"/>
          </p:nvPr>
        </p:nvSpPr>
        <p:spPr>
          <a:xfrm>
            <a:off x="660040" y="2767106"/>
            <a:ext cx="3378563" cy="307190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FFFF"/>
              </a:buClr>
              <a:buSzPts val="4000"/>
              <a:buFont typeface="Calibri"/>
              <a:buNone/>
            </a:pPr>
            <a:r>
              <a:rPr lang="en-US" sz="4000" b="1" dirty="0">
                <a:solidFill>
                  <a:srgbClr val="FFFFFF"/>
                </a:solidFill>
                <a:effectLst>
                  <a:outerShdw blurRad="38100" dist="38100" dir="2700000" algn="tl">
                    <a:srgbClr val="000000">
                      <a:alpha val="43137"/>
                    </a:srgbClr>
                  </a:outerShdw>
                </a:effectLst>
                <a:sym typeface="Calibri"/>
              </a:rPr>
              <a:t>Data Requirement </a:t>
            </a:r>
            <a:endParaRPr b="1" dirty="0">
              <a:effectLst>
                <a:outerShdw blurRad="38100" dist="38100" dir="2700000" algn="tl">
                  <a:srgbClr val="000000">
                    <a:alpha val="43137"/>
                  </a:srgbClr>
                </a:outerShdw>
              </a:effectLst>
            </a:endParaRPr>
          </a:p>
        </p:txBody>
      </p:sp>
      <p:graphicFrame>
        <p:nvGraphicFramePr>
          <p:cNvPr id="848" name="Google Shape;848;p53"/>
          <p:cNvGraphicFramePr/>
          <p:nvPr/>
        </p:nvGraphicFramePr>
        <p:xfrm>
          <a:off x="4502428" y="541312"/>
          <a:ext cx="7225750" cy="5775350"/>
        </p:xfrm>
        <a:graphic>
          <a:graphicData uri="http://schemas.openxmlformats.org/drawingml/2006/table">
            <a:tbl>
              <a:tblPr>
                <a:noFill/>
                <a:tableStyleId>{F65CF24C-A969-49F1-A492-D16C9B74D695}</a:tableStyleId>
              </a:tblPr>
              <a:tblGrid>
                <a:gridCol w="6130600">
                  <a:extLst>
                    <a:ext uri="{9D8B030D-6E8A-4147-A177-3AD203B41FA5}">
                      <a16:colId xmlns:a16="http://schemas.microsoft.com/office/drawing/2014/main" val="20000"/>
                    </a:ext>
                  </a:extLst>
                </a:gridCol>
                <a:gridCol w="1095150">
                  <a:extLst>
                    <a:ext uri="{9D8B030D-6E8A-4147-A177-3AD203B41FA5}">
                      <a16:colId xmlns:a16="http://schemas.microsoft.com/office/drawing/2014/main" val="20001"/>
                    </a:ext>
                  </a:extLst>
                </a:gridCol>
              </a:tblGrid>
              <a:tr h="314225">
                <a:tc>
                  <a:txBody>
                    <a:bodyPr/>
                    <a:lstStyle/>
                    <a:p>
                      <a:pPr marL="0" marR="0" lvl="0" indent="0" algn="l" rtl="0">
                        <a:spcBef>
                          <a:spcPts val="0"/>
                        </a:spcBef>
                        <a:spcAft>
                          <a:spcPts val="0"/>
                        </a:spcAft>
                        <a:buNone/>
                      </a:pPr>
                      <a:r>
                        <a:rPr lang="en-US" sz="1700" b="1" i="0" u="none" strike="noStrike" cap="none">
                          <a:solidFill>
                            <a:srgbClr val="000000"/>
                          </a:solidFill>
                          <a:latin typeface="Times New Roman"/>
                          <a:ea typeface="Times New Roman"/>
                          <a:cs typeface="Times New Roman"/>
                          <a:sym typeface="Times New Roman"/>
                        </a:rPr>
                        <a:t>Data requirements under section A of questionnaire</a:t>
                      </a:r>
                      <a:endParaRPr/>
                    </a:p>
                  </a:txBody>
                  <a:tcPr marL="8825" marR="8825" marT="88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235"/>
                    </a:solidFill>
                  </a:tcPr>
                </a:tc>
                <a:tc>
                  <a:txBody>
                    <a:bodyPr/>
                    <a:lstStyle/>
                    <a:p>
                      <a:pPr marL="0" marR="0" lvl="0" indent="0" algn="l" rtl="0">
                        <a:spcBef>
                          <a:spcPts val="0"/>
                        </a:spcBef>
                        <a:spcAft>
                          <a:spcPts val="0"/>
                        </a:spcAft>
                        <a:buNone/>
                      </a:pPr>
                      <a:r>
                        <a:rPr lang="en-US" sz="1700" b="1" i="0" u="none" strike="noStrike" cap="none">
                          <a:solidFill>
                            <a:srgbClr val="000000"/>
                          </a:solidFill>
                          <a:latin typeface="Times New Roman"/>
                          <a:ea typeface="Times New Roman"/>
                          <a:cs typeface="Times New Roman"/>
                          <a:sym typeface="Times New Roman"/>
                        </a:rPr>
                        <a:t> </a:t>
                      </a:r>
                      <a:endParaRPr/>
                    </a:p>
                  </a:txBody>
                  <a:tcPr marL="8825" marR="8825" marT="88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235"/>
                    </a:solidFill>
                  </a:tcPr>
                </a:tc>
                <a:extLst>
                  <a:ext uri="{0D108BD9-81ED-4DB2-BD59-A6C34878D82A}">
                    <a16:rowId xmlns:a16="http://schemas.microsoft.com/office/drawing/2014/main" val="10000"/>
                  </a:ext>
                </a:extLst>
              </a:tr>
              <a:tr h="314225">
                <a:tc>
                  <a:txBody>
                    <a:bodyPr/>
                    <a:lstStyle/>
                    <a:p>
                      <a:pPr marL="0" marR="0" lvl="0" indent="0" algn="l" rtl="0">
                        <a:spcBef>
                          <a:spcPts val="0"/>
                        </a:spcBef>
                        <a:spcAft>
                          <a:spcPts val="0"/>
                        </a:spcAft>
                        <a:buNone/>
                      </a:pPr>
                      <a:r>
                        <a:rPr lang="en-US" sz="1700" b="1" i="0" u="none" strike="noStrike" cap="none">
                          <a:solidFill>
                            <a:srgbClr val="000000"/>
                          </a:solidFill>
                          <a:latin typeface="Times New Roman"/>
                          <a:ea typeface="Times New Roman"/>
                          <a:cs typeface="Times New Roman"/>
                          <a:sym typeface="Times New Roman"/>
                        </a:rPr>
                        <a:t>Parameter/element</a:t>
                      </a:r>
                      <a:endParaRPr/>
                    </a:p>
                  </a:txBody>
                  <a:tcPr marL="8825" marR="8825" marT="8825" marB="0"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tc>
                  <a:txBody>
                    <a:bodyPr/>
                    <a:lstStyle/>
                    <a:p>
                      <a:pPr marL="0" marR="0" lvl="0" indent="0" algn="l" rtl="0">
                        <a:spcBef>
                          <a:spcPts val="0"/>
                        </a:spcBef>
                        <a:spcAft>
                          <a:spcPts val="0"/>
                        </a:spcAft>
                        <a:buNone/>
                      </a:pPr>
                      <a:r>
                        <a:rPr lang="en-US" sz="1700" b="1" i="0" u="none" strike="noStrike" cap="none">
                          <a:solidFill>
                            <a:srgbClr val="000000"/>
                          </a:solidFill>
                          <a:latin typeface="Times New Roman"/>
                          <a:ea typeface="Times New Roman"/>
                          <a:cs typeface="Times New Roman"/>
                          <a:sym typeface="Times New Roman"/>
                        </a:rPr>
                        <a:t>Value</a:t>
                      </a:r>
                      <a:endParaRPr/>
                    </a:p>
                  </a:txBody>
                  <a:tcPr marL="8825" marR="8825" marT="88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extLst>
                  <a:ext uri="{0D108BD9-81ED-4DB2-BD59-A6C34878D82A}">
                    <a16:rowId xmlns:a16="http://schemas.microsoft.com/office/drawing/2014/main" val="10001"/>
                  </a:ext>
                </a:extLst>
              </a:tr>
              <a:tr h="314225">
                <a:tc>
                  <a:txBody>
                    <a:bodyPr/>
                    <a:lstStyle/>
                    <a:p>
                      <a:pPr marL="0" marR="0" lvl="0" indent="0" algn="l" rtl="0">
                        <a:spcBef>
                          <a:spcPts val="0"/>
                        </a:spcBef>
                        <a:spcAft>
                          <a:spcPts val="0"/>
                        </a:spcAft>
                        <a:buNone/>
                      </a:pPr>
                      <a:r>
                        <a:rPr lang="en-US" sz="1500" b="0" i="0" u="none" strike="noStrike" cap="none">
                          <a:solidFill>
                            <a:srgbClr val="000000"/>
                          </a:solidFill>
                          <a:latin typeface="Times New Roman"/>
                          <a:ea typeface="Times New Roman"/>
                          <a:cs typeface="Times New Roman"/>
                          <a:sym typeface="Times New Roman"/>
                        </a:rPr>
                        <a:t>Number of staff in office/organisation</a:t>
                      </a:r>
                      <a:endParaRPr/>
                    </a:p>
                  </a:txBody>
                  <a:tcPr marL="8825" marR="8825" marT="88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700" b="1" i="0" u="none" strike="noStrike" cap="none">
                          <a:solidFill>
                            <a:srgbClr val="000000"/>
                          </a:solidFill>
                          <a:latin typeface="Times New Roman"/>
                          <a:ea typeface="Times New Roman"/>
                          <a:cs typeface="Times New Roman"/>
                          <a:sym typeface="Times New Roman"/>
                        </a:rPr>
                        <a:t> </a:t>
                      </a:r>
                      <a:endParaRPr/>
                    </a:p>
                  </a:txBody>
                  <a:tcPr marL="8825" marR="8825" marT="88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Electricity source</a:t>
                      </a:r>
                      <a:endParaRPr/>
                    </a:p>
                  </a:txBody>
                  <a:tcPr marL="8825" marR="8825" marT="88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83875">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Electricity  consumption per month (energy used (kWh for gas and electricity) </a:t>
                      </a:r>
                      <a:br>
                        <a:rPr lang="en-US" sz="1400" b="0" i="0" u="none" strike="noStrike" cap="none">
                          <a:solidFill>
                            <a:srgbClr val="000000"/>
                          </a:solidFill>
                          <a:latin typeface="Times New Roman"/>
                          <a:ea typeface="Times New Roman"/>
                          <a:cs typeface="Times New Roman"/>
                          <a:sym typeface="Times New Roman"/>
                        </a:rPr>
                      </a:br>
                      <a:r>
                        <a:rPr lang="en-US" sz="1400" b="0" i="0" u="none" strike="noStrike" cap="none">
                          <a:solidFill>
                            <a:srgbClr val="000000"/>
                          </a:solidFill>
                          <a:latin typeface="Times New Roman"/>
                          <a:ea typeface="Times New Roman"/>
                          <a:cs typeface="Times New Roman"/>
                          <a:sym typeface="Times New Roman"/>
                        </a:rPr>
                        <a:t>per floor area (m2)</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Electricity consumption estimations for lighting</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Electricity consumption estimations consumption of electrical and electronic devices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Electricity consumption esti</a:t>
                      </a:r>
                      <a:r>
                        <a:rPr lang="en-US">
                          <a:latin typeface="Times New Roman"/>
                          <a:ea typeface="Times New Roman"/>
                          <a:cs typeface="Times New Roman"/>
                          <a:sym typeface="Times New Roman"/>
                        </a:rPr>
                        <a:t>ma</a:t>
                      </a:r>
                      <a:r>
                        <a:rPr lang="en-US" sz="1400" b="0" i="0" u="none" strike="noStrike" cap="none">
                          <a:solidFill>
                            <a:srgbClr val="000000"/>
                          </a:solidFill>
                          <a:latin typeface="Times New Roman"/>
                          <a:ea typeface="Times New Roman"/>
                          <a:cs typeface="Times New Roman"/>
                          <a:sym typeface="Times New Roman"/>
                        </a:rPr>
                        <a:t>tions consumption of air conditioners</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Annual/ monthly water use (m3);</a:t>
                      </a:r>
                      <a:endParaRPr/>
                    </a:p>
                  </a:txBody>
                  <a:tcPr marL="8825" marR="8825" marT="88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Estimated waste water generation monthly (m3)</a:t>
                      </a:r>
                      <a:endParaRPr/>
                    </a:p>
                  </a:txBody>
                  <a:tcPr marL="8825" marR="8825" marT="88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Estimated Amount of water saved (m3)</a:t>
                      </a:r>
                      <a:endParaRPr/>
                    </a:p>
                  </a:txBody>
                  <a:tcPr marL="8825" marR="8825" marT="88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Estimated Amount of waste water recycled (m3)</a:t>
                      </a:r>
                      <a:endParaRPr/>
                    </a:p>
                  </a:txBody>
                  <a:tcPr marL="8825" marR="8825" marT="88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Kg/ Tonnes of waste disposed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Paper use by office or per staff (reams or kg);</a:t>
                      </a:r>
                      <a:endParaRPr/>
                    </a:p>
                  </a:txBody>
                  <a:tcPr marL="8825" marR="8825" marT="88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Office and canteen waste recycled per member of staff (%).</a:t>
                      </a:r>
                      <a:endParaRPr/>
                    </a:p>
                  </a:txBody>
                  <a:tcPr marL="8825" marR="8825" marT="88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Daily and annual waste generation by office (kg) (</a:t>
                      </a:r>
                      <a:r>
                        <a:rPr lang="en-US">
                          <a:latin typeface="Times New Roman"/>
                          <a:ea typeface="Times New Roman"/>
                          <a:cs typeface="Times New Roman"/>
                          <a:sym typeface="Times New Roman"/>
                        </a:rPr>
                        <a:t>disaggregated</a:t>
                      </a:r>
                      <a:r>
                        <a:rPr lang="en-US" sz="1400" b="0" i="0" u="none" strike="noStrike" cap="none">
                          <a:solidFill>
                            <a:srgbClr val="000000"/>
                          </a:solidFill>
                          <a:latin typeface="Times New Roman"/>
                          <a:ea typeface="Times New Roman"/>
                          <a:cs typeface="Times New Roman"/>
                          <a:sym typeface="Times New Roman"/>
                        </a:rPr>
                        <a:t>)</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Number of cars owned  by office</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Types of cars owned and number distance travel per month (m3)</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Number green plants (n), green walls or space (m3)</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r h="271800">
                <a:tc>
                  <a:txBody>
                    <a:bodyPr/>
                    <a:lstStyle/>
                    <a:p>
                      <a:pPr marL="0" marR="0" lvl="0" indent="0" algn="l" rtl="0">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Number and type of green activities per year</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400" b="1" i="0" u="none" strike="noStrike" cap="none">
                          <a:solidFill>
                            <a:srgbClr val="000000"/>
                          </a:solidFill>
                          <a:latin typeface="Times New Roman"/>
                          <a:ea typeface="Times New Roman"/>
                          <a:cs typeface="Times New Roman"/>
                          <a:sym typeface="Times New Roman"/>
                        </a:rPr>
                        <a:t> </a:t>
                      </a:r>
                      <a:endParaRPr/>
                    </a:p>
                  </a:txBody>
                  <a:tcPr marL="8825" marR="8825" marT="88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bl>
          </a:graphicData>
        </a:graphic>
      </p:graphicFrame>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1205</Words>
  <Application>Microsoft Office PowerPoint</Application>
  <PresentationFormat>Widescreen</PresentationFormat>
  <Paragraphs>138</Paragraphs>
  <Slides>17</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Wingdings</vt:lpstr>
      <vt:lpstr>Calibri</vt:lpstr>
      <vt:lpstr>Arial</vt:lpstr>
      <vt:lpstr>Times New Roman</vt:lpstr>
      <vt:lpstr>1_Office Theme</vt:lpstr>
      <vt:lpstr>Office Theme</vt:lpstr>
      <vt:lpstr>Environmental Program in Partnership between Zero Waste Laos and NPA Laos</vt:lpstr>
      <vt:lpstr>Content</vt:lpstr>
      <vt:lpstr>Background </vt:lpstr>
      <vt:lpstr>What are the vision and target of NPA Laos on environmental protection?</vt:lpstr>
      <vt:lpstr>Key Achievements in 2021</vt:lpstr>
      <vt:lpstr>Green Office Training </vt:lpstr>
      <vt:lpstr>Green Operation Training </vt:lpstr>
      <vt:lpstr>Which stage we are?</vt:lpstr>
      <vt:lpstr>Data Requirement </vt:lpstr>
      <vt:lpstr>Solid Waste Handling</vt:lpstr>
      <vt:lpstr>The changes of NPA’s staff behaviour</vt:lpstr>
      <vt:lpstr>Policy work</vt:lpstr>
      <vt:lpstr>Youth 4 Climate Action</vt:lpstr>
      <vt:lpstr>Youth 4 SDGs in 3 provinces of Southern Laos</vt:lpstr>
      <vt:lpstr>Sustainability Leader Program </vt:lpstr>
      <vt:lpstr>Next Step 2022</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Training Program 2021</dc:title>
  <dc:creator>Souksaveuy Keotiamchanh</dc:creator>
  <cp:lastModifiedBy>Frost, Alexandra</cp:lastModifiedBy>
  <cp:revision>8</cp:revision>
  <dcterms:created xsi:type="dcterms:W3CDTF">2021-11-23T01:49:25Z</dcterms:created>
  <dcterms:modified xsi:type="dcterms:W3CDTF">2023-06-07T20:31:17Z</dcterms:modified>
</cp:coreProperties>
</file>